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4"/>
  </p:notesMasterIdLst>
  <p:sldIdLst>
    <p:sldId id="260" r:id="rId3"/>
    <p:sldId id="262" r:id="rId4"/>
    <p:sldId id="788" r:id="rId5"/>
    <p:sldId id="811" r:id="rId6"/>
    <p:sldId id="800" r:id="rId7"/>
    <p:sldId id="802" r:id="rId8"/>
    <p:sldId id="812" r:id="rId9"/>
    <p:sldId id="803" r:id="rId10"/>
    <p:sldId id="804" r:id="rId11"/>
    <p:sldId id="805" r:id="rId12"/>
    <p:sldId id="815" r:id="rId13"/>
    <p:sldId id="813" r:id="rId14"/>
    <p:sldId id="806" r:id="rId15"/>
    <p:sldId id="807" r:id="rId16"/>
    <p:sldId id="808" r:id="rId17"/>
    <p:sldId id="809" r:id="rId18"/>
    <p:sldId id="814" r:id="rId19"/>
    <p:sldId id="778" r:id="rId20"/>
    <p:sldId id="799" r:id="rId21"/>
    <p:sldId id="797" r:id="rId22"/>
    <p:sldId id="798" r:id="rId2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0154"/>
    <a:srgbClr val="CBCBCB"/>
    <a:srgbClr val="E7E7E7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93076" autoAdjust="0"/>
  </p:normalViewPr>
  <p:slideViewPr>
    <p:cSldViewPr snapToGrid="0">
      <p:cViewPr varScale="1">
        <p:scale>
          <a:sx n="126" d="100"/>
          <a:sy n="126" d="100"/>
        </p:scale>
        <p:origin x="1944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842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9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2011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687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1572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105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LC</a:t>
            </a:r>
            <a:r>
              <a:rPr lang="ko-KR" altLang="en-US" dirty="0" smtClean="0"/>
              <a:t>의 초반 상승 속도가 높음으로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이정 구간 이후 부터 </a:t>
            </a:r>
            <a:r>
              <a:rPr lang="en-US" altLang="ko-KR" dirty="0" smtClean="0"/>
              <a:t>SN +overlap</a:t>
            </a:r>
            <a:r>
              <a:rPr lang="ko-KR" altLang="en-US" dirty="0" smtClean="0"/>
              <a:t>방법을 도입해 보려고 함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069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236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279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3841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912"/>
            <a:ext cx="9145692" cy="47098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668570" y="5031715"/>
            <a:ext cx="680745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패치에 대한 가시성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색상 변경 의견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패치와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결과에 대한 명확한 구분이 가도록 변경 의견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Drag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multi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이외에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학습을 원하는 경우에 대한 고려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2036443" y="2191339"/>
            <a:ext cx="50495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err="1" smtClean="0"/>
              <a:t>비추천</a:t>
            </a:r>
            <a:r>
              <a:rPr lang="en-US" altLang="ko-KR" dirty="0" smtClean="0"/>
              <a:t>)</a:t>
            </a:r>
            <a:r>
              <a:rPr lang="ko-KR" altLang="en-US" dirty="0" smtClean="0"/>
              <a:t> 패치를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개만 </a:t>
            </a:r>
            <a:r>
              <a:rPr lang="en-US" altLang="ko-KR" dirty="0" smtClean="0"/>
              <a:t>(*</a:t>
            </a:r>
            <a:r>
              <a:rPr lang="ko-KR" altLang="en-US" dirty="0" smtClean="0"/>
              <a:t>고려하지 않는다</a:t>
            </a:r>
            <a:r>
              <a:rPr lang="en-US" altLang="ko-KR" dirty="0" smtClean="0"/>
              <a:t>.)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정보를 우선적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(</a:t>
            </a:r>
            <a:r>
              <a:rPr lang="ko-KR" altLang="en-US" dirty="0" smtClean="0"/>
              <a:t>효율성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어쩔수</a:t>
            </a:r>
            <a:r>
              <a:rPr lang="ko-KR" altLang="en-US" dirty="0" smtClean="0"/>
              <a:t> 없이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슬라이드를 강제적으로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대상 리스트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패치 선택은 슬라이드를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리스트에 넣은 경우에만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 smtClean="0"/>
              <a:t>슬라이드 학습 여부를 </a:t>
            </a:r>
            <a:r>
              <a:rPr lang="ko-KR" altLang="en-US" dirty="0" err="1" smtClean="0"/>
              <a:t>구분할수</a:t>
            </a:r>
            <a:r>
              <a:rPr lang="ko-KR" altLang="en-US" dirty="0" smtClean="0"/>
              <a:t> 있는 코드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UI post:  </a:t>
            </a:r>
            <a:r>
              <a:rPr lang="ko-KR" altLang="en-US" dirty="0" smtClean="0"/>
              <a:t>슬라이드</a:t>
            </a:r>
            <a:r>
              <a:rPr lang="en-US" altLang="ko-KR" dirty="0" smtClean="0"/>
              <a:t>/</a:t>
            </a:r>
            <a:r>
              <a:rPr lang="ko-KR" altLang="en-US" dirty="0" smtClean="0"/>
              <a:t>패치 구분해서 학습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904181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7812" y="1146605"/>
            <a:ext cx="689483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추천하지 않은 것을 학습하는데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추천에 반영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슬라이드 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리스트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 (</a:t>
            </a:r>
            <a:r>
              <a:rPr lang="ko-KR" altLang="en-US" sz="1200" dirty="0" smtClean="0"/>
              <a:t>아직 </a:t>
            </a:r>
            <a:r>
              <a:rPr lang="ko-KR" altLang="en-US" sz="1200" dirty="0" err="1" smtClean="0"/>
              <a:t>미선택</a:t>
            </a:r>
            <a:r>
              <a:rPr lang="en-US" altLang="ko-KR" sz="1200" dirty="0" smtClean="0"/>
              <a:t>)</a:t>
            </a: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- </a:t>
            </a:r>
            <a:r>
              <a:rPr lang="ko-KR" altLang="en-US" sz="1200" dirty="0" err="1" smtClean="0"/>
              <a:t>비추천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추천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전문의 선택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r>
              <a:rPr lang="ko-KR" altLang="en-US" sz="1200" dirty="0" smtClean="0"/>
              <a:t>학습이 완료 </a:t>
            </a:r>
            <a:r>
              <a:rPr lang="en-US" altLang="ko-KR" sz="1200" dirty="0" smtClean="0"/>
              <a:t>(UI</a:t>
            </a:r>
            <a:r>
              <a:rPr lang="ko-KR" altLang="en-US" sz="1200" dirty="0" smtClean="0"/>
              <a:t>에 보이지 않음</a:t>
            </a:r>
            <a:r>
              <a:rPr lang="en-US" altLang="ko-KR" sz="1200" dirty="0" smtClean="0"/>
              <a:t>)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-  </a:t>
            </a:r>
            <a:r>
              <a:rPr lang="ko-KR" altLang="en-US" sz="1200" dirty="0" smtClean="0"/>
              <a:t>학습 처리 완료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패치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슬라이드에 종속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슬라이드 학습 </a:t>
            </a:r>
            <a:r>
              <a:rPr lang="en-US" altLang="ko-KR" sz="1200" dirty="0" smtClean="0"/>
              <a:t>X, </a:t>
            </a:r>
            <a:r>
              <a:rPr lang="ko-KR" altLang="en-US" sz="1200" dirty="0" smtClean="0"/>
              <a:t>정보는 띄워 </a:t>
            </a:r>
            <a:r>
              <a:rPr lang="ko-KR" altLang="en-US" sz="1200" dirty="0" err="1" smtClean="0"/>
              <a:t>줄것</a:t>
            </a:r>
            <a:r>
              <a:rPr lang="en-US" altLang="ko-KR" sz="1200" dirty="0" smtClean="0"/>
              <a:t>_</a:t>
            </a:r>
            <a:r>
              <a:rPr lang="ko-KR" altLang="en-US" sz="1200" dirty="0" err="1" smtClean="0"/>
              <a:t>재학습</a:t>
            </a:r>
            <a:r>
              <a:rPr lang="ko-KR" altLang="en-US" sz="1200" dirty="0" smtClean="0"/>
              <a:t> 대기 </a:t>
            </a:r>
            <a:r>
              <a:rPr lang="en-US" altLang="ko-KR" sz="1200" dirty="0" smtClean="0"/>
              <a:t>list)</a:t>
            </a:r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*</a:t>
            </a:r>
            <a:endParaRPr lang="en-US" altLang="ko-KR" sz="1200" dirty="0"/>
          </a:p>
          <a:p>
            <a:r>
              <a:rPr lang="en-US" altLang="ko-KR" sz="1200" dirty="0"/>
              <a:t>*</a:t>
            </a:r>
            <a:r>
              <a:rPr lang="ko-KR" altLang="en-US" sz="1200" dirty="0"/>
              <a:t>추천 패턴을 </a:t>
            </a:r>
            <a:r>
              <a:rPr lang="ko-KR" altLang="en-US" sz="1200" dirty="0" smtClean="0"/>
              <a:t>학습 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고민이 필요함</a:t>
            </a:r>
            <a:r>
              <a:rPr lang="en-US" altLang="ko-KR" sz="1200" dirty="0" smtClean="0"/>
              <a:t>)</a:t>
            </a:r>
            <a:endParaRPr lang="en-US" altLang="ko-KR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5490" y="800100"/>
            <a:ext cx="10624503" cy="54468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82344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Use case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29544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72641" y="610515"/>
            <a:ext cx="85018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–UI-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Orcale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의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을 고려 및 가정하여 작성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2821626" y="1332544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1) </a:t>
            </a:r>
            <a:r>
              <a:rPr lang="en-US" altLang="ko-KR" sz="1400" dirty="0" smtClean="0">
                <a:solidFill>
                  <a:schemeClr val="tx1"/>
                </a:solidFill>
              </a:rPr>
              <a:t>log-in </a:t>
            </a:r>
            <a:r>
              <a:rPr lang="en-US" altLang="ko-KR" sz="1400" dirty="0" err="1" smtClean="0">
                <a:solidFill>
                  <a:schemeClr val="tx1"/>
                </a:solidFill>
              </a:rPr>
              <a:t>SeeDP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821626" y="2020014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2) set period (data)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-&gt; </a:t>
            </a:r>
            <a:r>
              <a:rPr lang="en-US" altLang="ko-KR" sz="1400" dirty="0">
                <a:solidFill>
                  <a:schemeClr val="tx1"/>
                </a:solidFill>
              </a:rPr>
              <a:t>search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821628" y="2868308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3) check </a:t>
            </a:r>
            <a:r>
              <a:rPr lang="en-US" altLang="ko-KR" sz="1400" dirty="0" smtClean="0">
                <a:solidFill>
                  <a:schemeClr val="tx1"/>
                </a:solidFill>
              </a:rPr>
              <a:t>recommend slide</a:t>
            </a:r>
          </a:p>
          <a:p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tab)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821625" y="3526271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4) disagree with recommend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821626" y="5113373"/>
            <a:ext cx="2127161" cy="6175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6) ask </a:t>
            </a:r>
            <a:r>
              <a:rPr lang="ko-KR" altLang="en-US" sz="1400" dirty="0" smtClean="0">
                <a:solidFill>
                  <a:schemeClr val="tx1"/>
                </a:solidFill>
              </a:rPr>
              <a:t>정말 삭제를 진행할까요</a:t>
            </a:r>
            <a:r>
              <a:rPr lang="en-US" altLang="ko-KR" sz="1400" dirty="0" smtClean="0">
                <a:solidFill>
                  <a:schemeClr val="tx1"/>
                </a:solidFill>
              </a:rPr>
              <a:t>? (pop </a:t>
            </a:r>
            <a:r>
              <a:rPr lang="en-US" altLang="ko-KR" sz="1400" dirty="0">
                <a:solidFill>
                  <a:schemeClr val="tx1"/>
                </a:solidFill>
              </a:rPr>
              <a:t>up</a:t>
            </a:r>
            <a:r>
              <a:rPr lang="en-US" altLang="ko-KR" sz="1400" dirty="0" smtClean="0">
                <a:solidFill>
                  <a:schemeClr val="tx1"/>
                </a:solidFill>
              </a:rPr>
              <a:t>)＇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821627" y="4256949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5)(button) for reject from recommend list (code 3)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821626" y="5767938"/>
            <a:ext cx="586086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[</a:t>
            </a:r>
            <a:r>
              <a:rPr lang="en-US" altLang="ko-KR" sz="1050" dirty="0" err="1" smtClean="0"/>
              <a:t>comfirm</a:t>
            </a:r>
            <a:r>
              <a:rPr lang="en-US" altLang="ko-KR" sz="1050" dirty="0" smtClean="0"/>
              <a:t>] - </a:t>
            </a:r>
            <a:r>
              <a:rPr lang="en-US" altLang="ko-KR" sz="1050" dirty="0"/>
              <a:t>(system) give code </a:t>
            </a:r>
            <a:r>
              <a:rPr lang="en-US" altLang="ko-KR" sz="1050" dirty="0" smtClean="0"/>
              <a:t>=3 </a:t>
            </a:r>
            <a:r>
              <a:rPr lang="en-US" altLang="ko-KR" sz="1050" dirty="0"/>
              <a:t>slide and patch from the table (</a:t>
            </a:r>
            <a:r>
              <a:rPr lang="en-US" altLang="ko-KR" sz="1050" dirty="0" err="1"/>
              <a:t>rcmd_slide</a:t>
            </a:r>
            <a:r>
              <a:rPr lang="en-US" altLang="ko-KR" sz="1050" dirty="0"/>
              <a:t> &amp; </a:t>
            </a:r>
            <a:r>
              <a:rPr lang="en-US" altLang="ko-KR" sz="1050" dirty="0" err="1"/>
              <a:t>rcmd</a:t>
            </a:r>
            <a:r>
              <a:rPr lang="en-US" altLang="ko-KR" sz="1050" dirty="0"/>
              <a:t> patch)</a:t>
            </a:r>
          </a:p>
          <a:p>
            <a:r>
              <a:rPr lang="en-US" altLang="ko-KR" sz="1050" dirty="0" smtClean="0"/>
              <a:t>[cancel] – turn off pop up</a:t>
            </a:r>
            <a:endParaRPr lang="ko-KR" altLang="en-US" sz="1050" dirty="0"/>
          </a:p>
        </p:txBody>
      </p:sp>
      <p:sp>
        <p:nvSpPr>
          <p:cNvPr id="14" name="직사각형 13"/>
          <p:cNvSpPr/>
          <p:nvPr/>
        </p:nvSpPr>
        <p:spPr>
          <a:xfrm>
            <a:off x="5657491" y="1704732"/>
            <a:ext cx="361516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* </a:t>
            </a:r>
            <a:r>
              <a:rPr lang="ko-KR" altLang="en-US" sz="1050" dirty="0" smtClean="0"/>
              <a:t>추천 여부가 </a:t>
            </a:r>
            <a:r>
              <a:rPr lang="en-US" altLang="ko-KR" sz="1050" dirty="0" err="1" smtClean="0"/>
              <a:t>SeeDP</a:t>
            </a:r>
            <a:r>
              <a:rPr lang="en-US" altLang="ko-KR" sz="1050" dirty="0" smtClean="0"/>
              <a:t> </a:t>
            </a:r>
            <a:r>
              <a:rPr lang="ko-KR" altLang="en-US" sz="1050" dirty="0" smtClean="0"/>
              <a:t>검사결과 </a:t>
            </a:r>
            <a:r>
              <a:rPr lang="en-US" altLang="ko-KR" sz="1050" dirty="0" smtClean="0"/>
              <a:t>tab</a:t>
            </a:r>
            <a:r>
              <a:rPr lang="ko-KR" altLang="en-US" sz="1050" dirty="0" smtClean="0"/>
              <a:t>에서 확인 가능한 경우</a:t>
            </a:r>
            <a:r>
              <a:rPr lang="en-US" altLang="ko-KR" sz="1050" dirty="0" smtClean="0"/>
              <a:t> </a:t>
            </a:r>
            <a:endParaRPr lang="en-US" altLang="ko-KR" sz="105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5657490" y="2693879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3) doing </a:t>
            </a:r>
            <a:r>
              <a:rPr lang="en-US" altLang="ko-KR" sz="1400" dirty="0" err="1">
                <a:solidFill>
                  <a:schemeClr val="tx1"/>
                </a:solidFill>
              </a:rPr>
              <a:t>diagnosisting</a:t>
            </a:r>
            <a:r>
              <a:rPr lang="en-US" altLang="ko-KR" sz="1400" dirty="0">
                <a:solidFill>
                  <a:schemeClr val="tx1"/>
                </a:solidFill>
              </a:rPr>
              <a:t> (on their work)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5657490" y="1995660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2)-1 (can) check recommend slide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657490" y="3374546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4) found issue slide(</a:t>
            </a:r>
            <a:r>
              <a:rPr lang="en-US" altLang="ko-KR" sz="1400" dirty="0" err="1">
                <a:solidFill>
                  <a:schemeClr val="tx1"/>
                </a:solidFill>
              </a:rPr>
              <a:t>Dr</a:t>
            </a:r>
            <a:r>
              <a:rPr lang="en-US" altLang="ko-KR" sz="1400" dirty="0">
                <a:solidFill>
                  <a:schemeClr val="tx1"/>
                </a:solidFill>
              </a:rPr>
              <a:t> want to train)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5657490" y="4055213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4) (button) add recommend list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98845" y="4519006"/>
            <a:ext cx="304998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(</a:t>
            </a:r>
            <a:r>
              <a:rPr lang="en-US" altLang="ko-KR" sz="1050" dirty="0"/>
              <a:t>system) give code </a:t>
            </a:r>
            <a:r>
              <a:rPr lang="en-US" altLang="ko-KR" sz="1050" dirty="0" smtClean="0"/>
              <a:t>=4 </a:t>
            </a:r>
            <a:r>
              <a:rPr lang="en-US" altLang="ko-KR" sz="1050" dirty="0"/>
              <a:t>slide and patch from the table (</a:t>
            </a:r>
            <a:r>
              <a:rPr lang="en-US" altLang="ko-KR" sz="1050" dirty="0" err="1"/>
              <a:t>rcmd_slide</a:t>
            </a:r>
            <a:r>
              <a:rPr lang="en-US" altLang="ko-KR" sz="1050" dirty="0"/>
              <a:t> &amp; </a:t>
            </a:r>
            <a:r>
              <a:rPr lang="en-US" altLang="ko-KR" sz="1050" dirty="0" err="1"/>
              <a:t>rcmd</a:t>
            </a:r>
            <a:r>
              <a:rPr lang="en-US" altLang="ko-KR" sz="1050" dirty="0"/>
              <a:t> patch)</a:t>
            </a: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2989" y="3547148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4) </a:t>
            </a:r>
            <a:r>
              <a:rPr lang="en-US" altLang="ko-KR" sz="1400" dirty="0" smtClean="0">
                <a:solidFill>
                  <a:schemeClr val="tx1"/>
                </a:solidFill>
              </a:rPr>
              <a:t>agree </a:t>
            </a:r>
            <a:r>
              <a:rPr lang="en-US" altLang="ko-KR" sz="1400" dirty="0">
                <a:solidFill>
                  <a:schemeClr val="tx1"/>
                </a:solidFill>
              </a:rPr>
              <a:t>with recommend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4598" y="4123279"/>
            <a:ext cx="253994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[</a:t>
            </a:r>
            <a:r>
              <a:rPr lang="en-US" altLang="ko-KR" sz="1050" dirty="0" err="1" smtClean="0"/>
              <a:t>comfirm</a:t>
            </a:r>
            <a:r>
              <a:rPr lang="en-US" altLang="ko-KR" sz="1050" dirty="0" smtClean="0"/>
              <a:t>] - </a:t>
            </a:r>
            <a:r>
              <a:rPr lang="en-US" altLang="ko-KR" sz="1050" dirty="0"/>
              <a:t>(system) give code =2 slide </a:t>
            </a:r>
            <a:r>
              <a:rPr lang="en-US" altLang="ko-KR" sz="1050" dirty="0" smtClean="0"/>
              <a:t>(</a:t>
            </a:r>
            <a:r>
              <a:rPr lang="en-US" altLang="ko-KR" sz="1050" dirty="0" err="1" smtClean="0"/>
              <a:t>rcmd_slide</a:t>
            </a:r>
            <a:r>
              <a:rPr lang="en-US" altLang="ko-KR" sz="1050" dirty="0" smtClean="0"/>
              <a:t>)</a:t>
            </a:r>
            <a:endParaRPr lang="en-US" altLang="ko-KR" sz="1050" dirty="0"/>
          </a:p>
        </p:txBody>
      </p:sp>
      <p:cxnSp>
        <p:nvCxnSpPr>
          <p:cNvPr id="25" name="직선 화살표 연결선 24"/>
          <p:cNvCxnSpPr>
            <a:stCxn id="2" idx="2"/>
            <a:endCxn id="8" idx="0"/>
          </p:cNvCxnSpPr>
          <p:nvPr/>
        </p:nvCxnSpPr>
        <p:spPr>
          <a:xfrm>
            <a:off x="3885207" y="1736458"/>
            <a:ext cx="0" cy="283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8" idx="2"/>
            <a:endCxn id="9" idx="0"/>
          </p:cNvCxnSpPr>
          <p:nvPr/>
        </p:nvCxnSpPr>
        <p:spPr>
          <a:xfrm>
            <a:off x="3885207" y="2423928"/>
            <a:ext cx="2" cy="444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8" idx="3"/>
            <a:endCxn id="16" idx="1"/>
          </p:cNvCxnSpPr>
          <p:nvPr/>
        </p:nvCxnSpPr>
        <p:spPr>
          <a:xfrm flipV="1">
            <a:off x="4948787" y="2197617"/>
            <a:ext cx="708703" cy="24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stCxn id="16" idx="2"/>
            <a:endCxn id="15" idx="0"/>
          </p:cNvCxnSpPr>
          <p:nvPr/>
        </p:nvCxnSpPr>
        <p:spPr>
          <a:xfrm>
            <a:off x="6721071" y="2399574"/>
            <a:ext cx="0" cy="294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>
            <a:stCxn id="15" idx="2"/>
            <a:endCxn id="19" idx="0"/>
          </p:cNvCxnSpPr>
          <p:nvPr/>
        </p:nvCxnSpPr>
        <p:spPr>
          <a:xfrm>
            <a:off x="6721071" y="3097793"/>
            <a:ext cx="0" cy="276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19" idx="2"/>
            <a:endCxn id="20" idx="0"/>
          </p:cNvCxnSpPr>
          <p:nvPr/>
        </p:nvCxnSpPr>
        <p:spPr>
          <a:xfrm>
            <a:off x="6721071" y="3778460"/>
            <a:ext cx="0" cy="276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9" idx="2"/>
            <a:endCxn id="10" idx="0"/>
          </p:cNvCxnSpPr>
          <p:nvPr/>
        </p:nvCxnSpPr>
        <p:spPr>
          <a:xfrm flipH="1">
            <a:off x="3885206" y="3272222"/>
            <a:ext cx="3" cy="254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10" idx="2"/>
            <a:endCxn id="12" idx="0"/>
          </p:cNvCxnSpPr>
          <p:nvPr/>
        </p:nvCxnSpPr>
        <p:spPr>
          <a:xfrm>
            <a:off x="3885206" y="3930185"/>
            <a:ext cx="2" cy="326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12" idx="2"/>
            <a:endCxn id="11" idx="0"/>
          </p:cNvCxnSpPr>
          <p:nvPr/>
        </p:nvCxnSpPr>
        <p:spPr>
          <a:xfrm flipH="1">
            <a:off x="3885207" y="4660863"/>
            <a:ext cx="1" cy="452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9" idx="1"/>
            <a:endCxn id="22" idx="0"/>
          </p:cNvCxnSpPr>
          <p:nvPr/>
        </p:nvCxnSpPr>
        <p:spPr>
          <a:xfrm rot="10800000" flipV="1">
            <a:off x="1256570" y="3070264"/>
            <a:ext cx="1565058" cy="4768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192989" y="1304573"/>
            <a:ext cx="2304403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Slide system</a:t>
            </a:r>
            <a:r>
              <a:rPr lang="ko-KR" altLang="en-US" sz="1200" dirty="0" smtClean="0"/>
              <a:t>에 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대한 </a:t>
            </a:r>
            <a:r>
              <a:rPr lang="en-US" altLang="ko-KR" sz="1200" dirty="0" smtClean="0"/>
              <a:t>use case</a:t>
            </a:r>
          </a:p>
          <a:p>
            <a:r>
              <a:rPr lang="ko-KR" altLang="en-US" sz="1200" u="sng" dirty="0" smtClean="0"/>
              <a:t>슬라이드 경우 </a:t>
            </a:r>
            <a:r>
              <a:rPr lang="en-US" altLang="ko-KR" sz="1200" u="sng" dirty="0" smtClean="0"/>
              <a:t>GT </a:t>
            </a:r>
            <a:r>
              <a:rPr lang="ko-KR" altLang="en-US" sz="1200" u="sng" dirty="0" smtClean="0"/>
              <a:t>변경이 발생하지 않음 </a:t>
            </a:r>
            <a:r>
              <a:rPr lang="en-US" altLang="ko-KR" sz="1200" u="sng" dirty="0" smtClean="0"/>
              <a:t>(</a:t>
            </a:r>
            <a:r>
              <a:rPr lang="ko-KR" altLang="en-US" sz="1200" u="sng" dirty="0" smtClean="0"/>
              <a:t>진단이 완료된 상태</a:t>
            </a:r>
            <a:r>
              <a:rPr lang="en-US" altLang="ko-KR" sz="1200" u="sng" dirty="0" smtClean="0"/>
              <a:t>)</a:t>
            </a:r>
            <a:endParaRPr lang="ko-KR" altLang="en-US" sz="1200" u="sng" dirty="0"/>
          </a:p>
        </p:txBody>
      </p:sp>
      <p:sp>
        <p:nvSpPr>
          <p:cNvPr id="59" name="직사각형 58"/>
          <p:cNvSpPr/>
          <p:nvPr/>
        </p:nvSpPr>
        <p:spPr>
          <a:xfrm>
            <a:off x="51575" y="2184456"/>
            <a:ext cx="45720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>
                <a:latin typeface="Calibri" panose="020F0502020204030204" pitchFamily="34" charset="0"/>
                <a:cs typeface="Cordia New"/>
              </a:rPr>
              <a:t>2: system recommended and ORACLE 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>
                <a:latin typeface="Calibri" panose="020F0502020204030204" pitchFamily="34" charset="0"/>
                <a:cs typeface="Cordia New"/>
              </a:rPr>
              <a:t>3: system recommended but ORACLE disagreed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</a:p>
        </p:txBody>
      </p:sp>
    </p:spTree>
    <p:extLst>
      <p:ext uri="{BB962C8B-B14F-4D97-AF65-F5344CB8AC3E}">
        <p14:creationId xmlns:p14="http://schemas.microsoft.com/office/powerpoint/2010/main" val="4101470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92989" y="558870"/>
            <a:ext cx="850186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 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–UI-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Orcale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의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interaction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을 고려 및 가정하여 작성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2821626" y="1332544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1</a:t>
            </a:r>
            <a:r>
              <a:rPr lang="en-US" altLang="ko-KR" sz="1400" dirty="0">
                <a:solidFill>
                  <a:schemeClr val="tx1"/>
                </a:solidFill>
              </a:rPr>
              <a:t>) </a:t>
            </a:r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tab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2821626" y="2020014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2) check the list of </a:t>
            </a:r>
            <a:r>
              <a:rPr lang="en-US" altLang="ko-KR" sz="1400" dirty="0" err="1">
                <a:solidFill>
                  <a:schemeClr val="tx1"/>
                </a:solidFill>
              </a:rPr>
              <a:t>rcmd</a:t>
            </a:r>
            <a:r>
              <a:rPr lang="en-US" altLang="ko-KR" sz="1400" dirty="0">
                <a:solidFill>
                  <a:schemeClr val="tx1"/>
                </a:solidFill>
              </a:rPr>
              <a:t> slide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2821628" y="2868308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3) double click 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2821625" y="3526271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4) </a:t>
            </a:r>
            <a:r>
              <a:rPr lang="en-US" altLang="ko-KR" sz="1400" dirty="0" smtClean="0">
                <a:solidFill>
                  <a:schemeClr val="tx1"/>
                </a:solidFill>
              </a:rPr>
              <a:t>disagree </a:t>
            </a:r>
            <a:r>
              <a:rPr lang="en-US" altLang="ko-KR" sz="1400" dirty="0">
                <a:solidFill>
                  <a:schemeClr val="tx1"/>
                </a:solidFill>
              </a:rPr>
              <a:t>with recommend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821624" y="4853747"/>
            <a:ext cx="2127161" cy="3879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6) </a:t>
            </a:r>
            <a:r>
              <a:rPr lang="en-US" altLang="ko-KR" sz="1400" dirty="0" err="1">
                <a:solidFill>
                  <a:schemeClr val="tx1"/>
                </a:solidFill>
              </a:rPr>
              <a:t>comback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 err="1">
                <a:solidFill>
                  <a:schemeClr val="tx1"/>
                </a:solidFill>
              </a:rPr>
              <a:t>재학습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tab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2821627" y="4256949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5) save </a:t>
            </a:r>
            <a:r>
              <a:rPr lang="en-US" altLang="ko-KR" sz="1400" dirty="0">
                <a:solidFill>
                  <a:schemeClr val="tx1"/>
                </a:solidFill>
              </a:rPr>
              <a:t>(confirm button)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2989" y="3547148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4</a:t>
            </a:r>
            <a:r>
              <a:rPr lang="en-US" altLang="ko-KR" sz="1400" dirty="0">
                <a:solidFill>
                  <a:schemeClr val="tx1"/>
                </a:solidFill>
              </a:rPr>
              <a:t>) </a:t>
            </a:r>
            <a:r>
              <a:rPr lang="en-US" altLang="ko-KR" sz="1400" dirty="0" smtClean="0">
                <a:solidFill>
                  <a:schemeClr val="tx1"/>
                </a:solidFill>
              </a:rPr>
              <a:t>agree </a:t>
            </a:r>
            <a:r>
              <a:rPr lang="en-US" altLang="ko-KR" sz="1400" dirty="0">
                <a:solidFill>
                  <a:schemeClr val="tx1"/>
                </a:solidFill>
              </a:rPr>
              <a:t>with </a:t>
            </a:r>
            <a:r>
              <a:rPr lang="en-US" altLang="ko-KR" sz="1400" dirty="0" smtClean="0">
                <a:solidFill>
                  <a:schemeClr val="tx1"/>
                </a:solidFill>
              </a:rPr>
              <a:t>recommend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4598" y="4123279"/>
            <a:ext cx="253994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(</a:t>
            </a:r>
            <a:r>
              <a:rPr lang="en-US" altLang="ko-KR" sz="1050" dirty="0"/>
              <a:t>system) give code </a:t>
            </a:r>
            <a:r>
              <a:rPr lang="en-US" altLang="ko-KR" sz="1050" dirty="0" smtClean="0"/>
              <a:t>=(</a:t>
            </a:r>
            <a:r>
              <a:rPr lang="en-US" altLang="ko-KR" sz="1050" dirty="0"/>
              <a:t>1-&gt;2)</a:t>
            </a:r>
            <a:r>
              <a:rPr lang="en-US" altLang="ko-KR" sz="1050" dirty="0" smtClean="0"/>
              <a:t> patch </a:t>
            </a:r>
            <a:r>
              <a:rPr lang="en-US" altLang="ko-KR" sz="1050" dirty="0"/>
              <a:t>(it has GT</a:t>
            </a:r>
            <a:r>
              <a:rPr lang="en-US" altLang="ko-KR" sz="1050" dirty="0" smtClean="0"/>
              <a:t>)</a:t>
            </a:r>
          </a:p>
          <a:p>
            <a:r>
              <a:rPr lang="en-US" altLang="ko-KR" sz="1050" dirty="0" smtClean="0"/>
              <a:t>(system) add GT</a:t>
            </a:r>
            <a:endParaRPr lang="ko-KR" altLang="en-US" sz="1050" dirty="0"/>
          </a:p>
        </p:txBody>
      </p:sp>
      <p:cxnSp>
        <p:nvCxnSpPr>
          <p:cNvPr id="25" name="직선 화살표 연결선 24"/>
          <p:cNvCxnSpPr>
            <a:stCxn id="2" idx="2"/>
            <a:endCxn id="8" idx="0"/>
          </p:cNvCxnSpPr>
          <p:nvPr/>
        </p:nvCxnSpPr>
        <p:spPr>
          <a:xfrm>
            <a:off x="3885207" y="1736458"/>
            <a:ext cx="0" cy="283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8" idx="2"/>
            <a:endCxn id="9" idx="0"/>
          </p:cNvCxnSpPr>
          <p:nvPr/>
        </p:nvCxnSpPr>
        <p:spPr>
          <a:xfrm>
            <a:off x="3885207" y="2423928"/>
            <a:ext cx="2" cy="444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9" idx="2"/>
            <a:endCxn id="10" idx="0"/>
          </p:cNvCxnSpPr>
          <p:nvPr/>
        </p:nvCxnSpPr>
        <p:spPr>
          <a:xfrm flipH="1">
            <a:off x="3885206" y="3272222"/>
            <a:ext cx="3" cy="254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10" idx="2"/>
            <a:endCxn id="12" idx="0"/>
          </p:cNvCxnSpPr>
          <p:nvPr/>
        </p:nvCxnSpPr>
        <p:spPr>
          <a:xfrm>
            <a:off x="3885206" y="3930185"/>
            <a:ext cx="2" cy="326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12" idx="2"/>
            <a:endCxn id="11" idx="0"/>
          </p:cNvCxnSpPr>
          <p:nvPr/>
        </p:nvCxnSpPr>
        <p:spPr>
          <a:xfrm flipH="1">
            <a:off x="3885205" y="4660863"/>
            <a:ext cx="3" cy="19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9" idx="1"/>
            <a:endCxn id="22" idx="0"/>
          </p:cNvCxnSpPr>
          <p:nvPr/>
        </p:nvCxnSpPr>
        <p:spPr>
          <a:xfrm rot="10800000" flipV="1">
            <a:off x="1256570" y="3070264"/>
            <a:ext cx="1565058" cy="47688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192989" y="1304573"/>
            <a:ext cx="230440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Patch system</a:t>
            </a:r>
            <a:r>
              <a:rPr lang="ko-KR" altLang="en-US" sz="1200" dirty="0" smtClean="0"/>
              <a:t>에 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대한 </a:t>
            </a:r>
            <a:r>
              <a:rPr lang="en-US" altLang="ko-KR" sz="1200" dirty="0" smtClean="0"/>
              <a:t>use case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23024" y="622345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rgbClr val="000000"/>
                </a:solidFill>
                <a:latin typeface="맑은 고딕" panose="020B0503020000020004" pitchFamily="50" charset="-127"/>
              </a:rPr>
              <a:t>패치 정보를 </a:t>
            </a:r>
            <a:r>
              <a:rPr lang="en-US" altLang="ko-KR" sz="1100" dirty="0" smtClean="0">
                <a:solidFill>
                  <a:srgbClr val="000000"/>
                </a:solidFill>
                <a:latin typeface="맑은 고딕" panose="020B0503020000020004" pitchFamily="50" charset="-127"/>
              </a:rPr>
              <a:t>DB</a:t>
            </a:r>
            <a:r>
              <a:rPr lang="ko-KR" altLang="en-US" sz="1100" dirty="0" smtClean="0">
                <a:solidFill>
                  <a:srgbClr val="000000"/>
                </a:solidFill>
                <a:latin typeface="맑은 고딕" panose="020B0503020000020004" pitchFamily="50" charset="-127"/>
              </a:rPr>
              <a:t>에서 지워야 하는가</a:t>
            </a:r>
            <a:r>
              <a:rPr lang="en-US" altLang="ko-KR" sz="1100" dirty="0" smtClean="0">
                <a:solidFill>
                  <a:srgbClr val="000000"/>
                </a:solidFill>
                <a:latin typeface="맑은 고딕" panose="020B0503020000020004" pitchFamily="50" charset="-127"/>
              </a:rPr>
              <a:t>?</a:t>
            </a:r>
            <a:endParaRPr lang="ko-KR" altLang="en-US" sz="1100" dirty="0"/>
          </a:p>
        </p:txBody>
      </p:sp>
      <p:sp>
        <p:nvSpPr>
          <p:cNvPr id="17" name="직사각형 16"/>
          <p:cNvSpPr/>
          <p:nvPr/>
        </p:nvSpPr>
        <p:spPr>
          <a:xfrm>
            <a:off x="74598" y="1753543"/>
            <a:ext cx="4572000" cy="122264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/>
              <a:t>0: default</a:t>
            </a:r>
            <a:endParaRPr lang="ko-KR" altLang="ko-KR" sz="10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/>
              <a:t>1: system recommended</a:t>
            </a:r>
            <a:endParaRPr lang="ko-KR" altLang="ko-KR" sz="10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/>
              <a:t>2: system recommended and ORACLE agreed</a:t>
            </a:r>
            <a:endParaRPr lang="ko-KR" altLang="ko-KR" sz="10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/>
              <a:t>3: system recommended but ORACLE ignored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0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  <a:endParaRPr lang="ko-KR" altLang="ko-KR" sz="10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36" name="모서리가 둥근 직사각형 35"/>
          <p:cNvSpPr/>
          <p:nvPr/>
        </p:nvSpPr>
        <p:spPr>
          <a:xfrm>
            <a:off x="-3009399" y="5942656"/>
            <a:ext cx="3009399" cy="3879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7) </a:t>
            </a:r>
            <a:r>
              <a:rPr lang="en-US" altLang="ko-KR" sz="1400" dirty="0">
                <a:solidFill>
                  <a:schemeClr val="tx1"/>
                </a:solidFill>
              </a:rPr>
              <a:t>condition checking tool</a:t>
            </a:r>
            <a:r>
              <a:rPr lang="en-US" altLang="ko-KR" sz="1400" dirty="0" smtClean="0">
                <a:solidFill>
                  <a:schemeClr val="tx1"/>
                </a:solidFill>
              </a:rPr>
              <a:t>? window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0" y="6450035"/>
            <a:ext cx="503965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어떻게 </a:t>
            </a:r>
            <a:r>
              <a:rPr lang="ko-KR" altLang="en-US" sz="1100" dirty="0" err="1">
                <a:solidFill>
                  <a:srgbClr val="000000"/>
                </a:solidFill>
                <a:latin typeface="맑은 고딕" panose="020B0503020000020004" pitchFamily="50" charset="-127"/>
              </a:rPr>
              <a:t>재학습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 추천 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list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와 </a:t>
            </a:r>
            <a:r>
              <a:rPr lang="ko-KR" altLang="en-US" sz="1100" dirty="0" err="1">
                <a:solidFill>
                  <a:srgbClr val="000000"/>
                </a:solidFill>
                <a:latin typeface="맑은 고딕" panose="020B0503020000020004" pitchFamily="50" charset="-127"/>
              </a:rPr>
              <a:t>재학습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 대기 </a:t>
            </a:r>
            <a:r>
              <a:rPr lang="en-US" altLang="ko-KR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list</a:t>
            </a:r>
            <a:r>
              <a:rPr lang="ko-KR" altLang="en-US" sz="1100" dirty="0">
                <a:solidFill>
                  <a:srgbClr val="000000"/>
                </a:solidFill>
                <a:latin typeface="맑은 고딕" panose="020B0503020000020004" pitchFamily="50" charset="-127"/>
              </a:rPr>
              <a:t>를 구분하는지 </a:t>
            </a:r>
            <a:r>
              <a:rPr lang="ko-KR" altLang="en-US" sz="1100" dirty="0" err="1" smtClean="0">
                <a:solidFill>
                  <a:srgbClr val="000000"/>
                </a:solidFill>
                <a:latin typeface="맑은 고딕" panose="020B0503020000020004" pitchFamily="50" charset="-127"/>
              </a:rPr>
              <a:t>씨젠에</a:t>
            </a:r>
            <a:r>
              <a:rPr lang="ko-KR" altLang="en-US" sz="1100" dirty="0" smtClean="0">
                <a:solidFill>
                  <a:srgbClr val="000000"/>
                </a:solidFill>
                <a:latin typeface="맑은 고딕" panose="020B0503020000020004" pitchFamily="50" charset="-127"/>
              </a:rPr>
              <a:t> 문의 필요</a:t>
            </a:r>
            <a:endParaRPr lang="ko-KR" altLang="en-US" sz="1100" dirty="0"/>
          </a:p>
        </p:txBody>
      </p:sp>
      <p:sp>
        <p:nvSpPr>
          <p:cNvPr id="38" name="직사각형 37"/>
          <p:cNvSpPr/>
          <p:nvPr/>
        </p:nvSpPr>
        <p:spPr>
          <a:xfrm>
            <a:off x="2572961" y="3936555"/>
            <a:ext cx="379375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(</a:t>
            </a:r>
            <a:r>
              <a:rPr lang="en-US" altLang="ko-KR" sz="1050" dirty="0"/>
              <a:t>system) give code </a:t>
            </a:r>
            <a:r>
              <a:rPr lang="en-US" altLang="ko-KR" sz="1050" dirty="0" smtClean="0"/>
              <a:t>=(</a:t>
            </a:r>
            <a:r>
              <a:rPr lang="en-US" altLang="ko-KR" sz="1050" dirty="0"/>
              <a:t>1-</a:t>
            </a:r>
            <a:r>
              <a:rPr lang="en-US" altLang="ko-KR" sz="1050" dirty="0" smtClean="0"/>
              <a:t>&gt;3) patch </a:t>
            </a:r>
            <a:r>
              <a:rPr lang="en-US" altLang="ko-KR" sz="1050" dirty="0"/>
              <a:t>(it doesn't </a:t>
            </a:r>
            <a:r>
              <a:rPr lang="en-US" altLang="ko-KR" sz="1050" dirty="0" smtClean="0"/>
              <a:t>have </a:t>
            </a:r>
            <a:r>
              <a:rPr lang="en-US" altLang="ko-KR" sz="1050" dirty="0"/>
              <a:t>GT)</a:t>
            </a:r>
            <a:endParaRPr lang="ko-KR" altLang="en-US" sz="1050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5739890" y="3526271"/>
            <a:ext cx="2127161" cy="40391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 smtClean="0">
                <a:solidFill>
                  <a:schemeClr val="tx1"/>
                </a:solidFill>
              </a:rPr>
              <a:t>4</a:t>
            </a:r>
            <a:r>
              <a:rPr lang="en-US" altLang="ko-KR" sz="1400" dirty="0">
                <a:solidFill>
                  <a:schemeClr val="tx1"/>
                </a:solidFill>
              </a:rPr>
              <a:t>) </a:t>
            </a:r>
            <a:r>
              <a:rPr lang="en-US" altLang="ko-KR" sz="1400" dirty="0" smtClean="0">
                <a:solidFill>
                  <a:schemeClr val="tx1"/>
                </a:solidFill>
              </a:rPr>
              <a:t>Oracle selection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924765" y="3958091"/>
            <a:ext cx="2539943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/>
              <a:t>(</a:t>
            </a:r>
            <a:r>
              <a:rPr lang="en-US" altLang="ko-KR" sz="1050" dirty="0"/>
              <a:t>system) give code </a:t>
            </a:r>
            <a:r>
              <a:rPr lang="en-US" altLang="ko-KR" sz="1050" dirty="0" smtClean="0"/>
              <a:t>=(0-&gt;4) patch </a:t>
            </a:r>
            <a:r>
              <a:rPr lang="en-US" altLang="ko-KR" sz="1050" dirty="0"/>
              <a:t>(it has GT</a:t>
            </a:r>
            <a:r>
              <a:rPr lang="en-US" altLang="ko-KR" sz="1050" dirty="0" smtClean="0"/>
              <a:t>)</a:t>
            </a:r>
          </a:p>
          <a:p>
            <a:r>
              <a:rPr lang="en-US" altLang="ko-KR" sz="1050" dirty="0" smtClean="0"/>
              <a:t>(system) add GT</a:t>
            </a:r>
            <a:endParaRPr lang="ko-KR" altLang="en-US" sz="1050" dirty="0"/>
          </a:p>
        </p:txBody>
      </p:sp>
      <p:cxnSp>
        <p:nvCxnSpPr>
          <p:cNvPr id="42" name="꺾인 연결선 41"/>
          <p:cNvCxnSpPr>
            <a:stCxn id="9" idx="3"/>
            <a:endCxn id="39" idx="0"/>
          </p:cNvCxnSpPr>
          <p:nvPr/>
        </p:nvCxnSpPr>
        <p:spPr>
          <a:xfrm>
            <a:off x="4948789" y="3070265"/>
            <a:ext cx="1854682" cy="45600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43"/>
          <p:cNvSpPr/>
          <p:nvPr/>
        </p:nvSpPr>
        <p:spPr>
          <a:xfrm>
            <a:off x="5546539" y="4819033"/>
            <a:ext cx="2127161" cy="38793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</a:rPr>
              <a:t>6) </a:t>
            </a:r>
            <a:r>
              <a:rPr lang="en-US" altLang="ko-KR" sz="1400" dirty="0" smtClean="0">
                <a:solidFill>
                  <a:schemeClr val="tx1"/>
                </a:solidFill>
              </a:rPr>
              <a:t>modification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48" name="꺾인 연결선 47"/>
          <p:cNvCxnSpPr>
            <a:stCxn id="12" idx="3"/>
            <a:endCxn id="44" idx="1"/>
          </p:cNvCxnSpPr>
          <p:nvPr/>
        </p:nvCxnSpPr>
        <p:spPr>
          <a:xfrm>
            <a:off x="4948788" y="4458906"/>
            <a:ext cx="597751" cy="55409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꺾인 연결선 52"/>
          <p:cNvCxnSpPr>
            <a:stCxn id="44" idx="3"/>
            <a:endCxn id="9" idx="0"/>
          </p:cNvCxnSpPr>
          <p:nvPr/>
        </p:nvCxnSpPr>
        <p:spPr>
          <a:xfrm flipH="1" flipV="1">
            <a:off x="3885209" y="2868308"/>
            <a:ext cx="3788491" cy="2144690"/>
          </a:xfrm>
          <a:prstGeom prst="bentConnector4">
            <a:avLst>
              <a:gd name="adj1" fmla="val -25076"/>
              <a:gd name="adj2" fmla="val 1106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592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362380" y="1027576"/>
          <a:ext cx="7886700" cy="4911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2833">
                  <a:extLst>
                    <a:ext uri="{9D8B030D-6E8A-4147-A177-3AD203B41FA5}">
                      <a16:colId xmlns:a16="http://schemas.microsoft.com/office/drawing/2014/main" val="2263016375"/>
                    </a:ext>
                  </a:extLst>
                </a:gridCol>
                <a:gridCol w="1024531">
                  <a:extLst>
                    <a:ext uri="{9D8B030D-6E8A-4147-A177-3AD203B41FA5}">
                      <a16:colId xmlns:a16="http://schemas.microsoft.com/office/drawing/2014/main" val="4179172439"/>
                    </a:ext>
                  </a:extLst>
                </a:gridCol>
                <a:gridCol w="757167">
                  <a:extLst>
                    <a:ext uri="{9D8B030D-6E8A-4147-A177-3AD203B41FA5}">
                      <a16:colId xmlns:a16="http://schemas.microsoft.com/office/drawing/2014/main" val="2836730285"/>
                    </a:ext>
                  </a:extLst>
                </a:gridCol>
                <a:gridCol w="1659522">
                  <a:extLst>
                    <a:ext uri="{9D8B030D-6E8A-4147-A177-3AD203B41FA5}">
                      <a16:colId xmlns:a16="http://schemas.microsoft.com/office/drawing/2014/main" val="332155419"/>
                    </a:ext>
                  </a:extLst>
                </a:gridCol>
                <a:gridCol w="1676506">
                  <a:extLst>
                    <a:ext uri="{9D8B030D-6E8A-4147-A177-3AD203B41FA5}">
                      <a16:colId xmlns:a16="http://schemas.microsoft.com/office/drawing/2014/main" val="1056777246"/>
                    </a:ext>
                  </a:extLst>
                </a:gridCol>
                <a:gridCol w="2416141">
                  <a:extLst>
                    <a:ext uri="{9D8B030D-6E8A-4147-A177-3AD203B41FA5}">
                      <a16:colId xmlns:a16="http://schemas.microsoft.com/office/drawing/2014/main" val="553236503"/>
                    </a:ext>
                  </a:extLst>
                </a:gridCol>
              </a:tblGrid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Attribute 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Description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source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Note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74697026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Bigint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Index of the table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2735751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FK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Key of the model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MM.model_key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43226956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Name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TR.barcode == SQ.slide_name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1857156351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Anotomy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Varchar(255)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Anatomy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TR.slide_type == SQ.anatomy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Colon or stomach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077798857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Location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273332307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Slide_copy_path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Text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-Path to copy the slide</a:t>
                      </a:r>
                      <a:br>
                        <a:rPr lang="en-US" sz="900">
                          <a:effectLst/>
                        </a:rPr>
                      </a:br>
                      <a:r>
                        <a:rPr lang="en-US" sz="900">
                          <a:effectLst/>
                        </a:rPr>
                        <a:t>-Location of the copied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Be written after copying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*same as </a:t>
                      </a:r>
                      <a:r>
                        <a:rPr lang="en-US" sz="900" dirty="0" err="1" smtClean="0">
                          <a:solidFill>
                            <a:srgbClr val="FF0000"/>
                          </a:solidFill>
                          <a:effectLst/>
                        </a:rPr>
                        <a:t>slide_path</a:t>
                      </a:r>
                      <a:r>
                        <a:rPr lang="en-US" sz="900" dirty="0" smtClean="0">
                          <a:solidFill>
                            <a:srgbClr val="FF0000"/>
                          </a:solidFill>
                          <a:effectLst/>
                        </a:rPr>
                        <a:t> for testing</a:t>
                      </a:r>
                      <a:endParaRPr lang="ko-KR" sz="9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20071921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Scan_date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Timestamp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Scan date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SQ.date_time_added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4196442396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Prediction of the slide 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TR.result_type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898165328"/>
                  </a:ext>
                </a:extLst>
              </a:tr>
              <a:tr h="4339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WSI_score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Double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Confidence score of the slide prediction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SQ.label_p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Range of [0, 1]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338302899"/>
                  </a:ext>
                </a:extLst>
              </a:tr>
              <a:tr h="21696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Slide_groundtruth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Char(1)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Ground truth of the slide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SQ.slide_level_label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 or M or 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2889937410"/>
                  </a:ext>
                </a:extLst>
              </a:tr>
              <a:tr h="86783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Oracle_selection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Int(1)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Variable to</a:t>
                      </a:r>
                      <a:r>
                        <a:rPr lang="en-US" sz="900" dirty="0">
                          <a:solidFill>
                            <a:srgbClr val="FF0000"/>
                          </a:solidFill>
                          <a:effectLst/>
                        </a:rPr>
                        <a:t> flag </a:t>
                      </a:r>
                      <a:r>
                        <a:rPr lang="en-US" sz="900" dirty="0">
                          <a:effectLst/>
                        </a:rPr>
                        <a:t>if the slide was selected to be retrained</a:t>
                      </a: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Automatically generated with the default value (0)</a:t>
                      </a:r>
                      <a:endParaRPr lang="ko-KR" sz="9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sngStrike" dirty="0" smtClean="0">
                          <a:solidFill>
                            <a:srgbClr val="FF0000"/>
                          </a:solidFill>
                          <a:effectLst/>
                        </a:rPr>
                        <a:t>0: default</a:t>
                      </a:r>
                      <a:endParaRPr lang="ko-KR" sz="900" strike="sng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strike="sngStrike" dirty="0" smtClean="0">
                          <a:solidFill>
                            <a:srgbClr val="FF0000"/>
                          </a:solidFill>
                          <a:effectLst/>
                        </a:rPr>
                        <a:t>1: system recommended</a:t>
                      </a:r>
                      <a:endParaRPr lang="ko-KR" sz="900" strike="sngStrike" dirty="0" smtClean="0"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2: system recommended and ORACLE 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3: system recommended but ORACLE disagreed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9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9171" marR="59171" marT="0" marB="0"/>
                </a:tc>
                <a:extLst>
                  <a:ext uri="{0D108BD9-81ED-4DB2-BD59-A6C34878D82A}">
                    <a16:rowId xmlns:a16="http://schemas.microsoft.com/office/drawing/2014/main" val="516355365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362380" y="5955480"/>
            <a:ext cx="7855110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Values 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model_management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(MM)&gt;,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tb_test_result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(TR)&gt; and &lt;</a:t>
            </a:r>
            <a:r>
              <a:rPr lang="en-US" altLang="ko-KR" sz="1100" dirty="0" err="1">
                <a:latin typeface="Calibri" panose="020F0502020204030204" pitchFamily="34" charset="0"/>
                <a:cs typeface="Calibri" panose="020F0502020204030204" pitchFamily="34" charset="0"/>
              </a:rPr>
              <a:t>slides_queue</a:t>
            </a:r>
            <a:r>
              <a:rPr lang="en-US" altLang="ko-KR" sz="1100" dirty="0">
                <a:latin typeface="Calibri" panose="020F0502020204030204" pitchFamily="34" charset="0"/>
                <a:cs typeface="Calibri" panose="020F0502020204030204" pitchFamily="34" charset="0"/>
              </a:rPr>
              <a:t> (SQ)&gt;</a:t>
            </a:r>
            <a:endParaRPr lang="ko-KR" altLang="ko-KR" sz="11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8175" y="6204375"/>
            <a:ext cx="7855110" cy="573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*Flag col </a:t>
            </a:r>
            <a:r>
              <a:rPr lang="ko-KR" altLang="en-US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삭제</a:t>
            </a:r>
            <a:endParaRPr lang="en-US" altLang="ko-KR" sz="11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*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case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를 기준으로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0,1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코드 삭제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추가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(patch table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과의 일관성을 위해서 코드 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ko-KR" altLang="en-US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부터 시작</a:t>
            </a:r>
            <a:r>
              <a:rPr lang="en-US" altLang="ko-KR" sz="1100" b="1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ko-KR" altLang="ko-KR" sz="11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46206" y="620603"/>
            <a:ext cx="2620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/>
              <a:t>recommend_slide</a:t>
            </a:r>
            <a:r>
              <a:rPr lang="en-US" altLang="ko-KR" b="1" dirty="0"/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3340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/>
          </p:nvPr>
        </p:nvGraphicFramePr>
        <p:xfrm>
          <a:off x="246206" y="1173138"/>
          <a:ext cx="8414955" cy="44901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2685">
                  <a:extLst>
                    <a:ext uri="{9D8B030D-6E8A-4147-A177-3AD203B41FA5}">
                      <a16:colId xmlns:a16="http://schemas.microsoft.com/office/drawing/2014/main" val="3131635765"/>
                    </a:ext>
                  </a:extLst>
                </a:gridCol>
                <a:gridCol w="1125892">
                  <a:extLst>
                    <a:ext uri="{9D8B030D-6E8A-4147-A177-3AD203B41FA5}">
                      <a16:colId xmlns:a16="http://schemas.microsoft.com/office/drawing/2014/main" val="3579546737"/>
                    </a:ext>
                  </a:extLst>
                </a:gridCol>
                <a:gridCol w="807882">
                  <a:extLst>
                    <a:ext uri="{9D8B030D-6E8A-4147-A177-3AD203B41FA5}">
                      <a16:colId xmlns:a16="http://schemas.microsoft.com/office/drawing/2014/main" val="2687576909"/>
                    </a:ext>
                  </a:extLst>
                </a:gridCol>
                <a:gridCol w="1739110">
                  <a:extLst>
                    <a:ext uri="{9D8B030D-6E8A-4147-A177-3AD203B41FA5}">
                      <a16:colId xmlns:a16="http://schemas.microsoft.com/office/drawing/2014/main" val="2492802478"/>
                    </a:ext>
                  </a:extLst>
                </a:gridCol>
                <a:gridCol w="1851349">
                  <a:extLst>
                    <a:ext uri="{9D8B030D-6E8A-4147-A177-3AD203B41FA5}">
                      <a16:colId xmlns:a16="http://schemas.microsoft.com/office/drawing/2014/main" val="1867292143"/>
                    </a:ext>
                  </a:extLst>
                </a:gridCol>
                <a:gridCol w="2568037">
                  <a:extLst>
                    <a:ext uri="{9D8B030D-6E8A-4147-A177-3AD203B41FA5}">
                      <a16:colId xmlns:a16="http://schemas.microsoft.com/office/drawing/2014/main" val="4214605406"/>
                    </a:ext>
                  </a:extLst>
                </a:gridCol>
              </a:tblGrid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Key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Attribute 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Type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Description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source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Note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3544828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Bigint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Index of the table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Automatically generated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318388315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FK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RS.slide_name == AP.slide_name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022963957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Varchar(255)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Anatomy of the slide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RS.anatomy == AP.anatomy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Colon or stomach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50763697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Patch_name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Name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1514957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Prediction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AP.patch_label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834499193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Patch_score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Double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Confidence score of the patch prediction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AP.label_p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Range of [0, 1]</a:t>
                      </a:r>
                      <a:endParaRPr lang="ko-KR" sz="800" dirty="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582304725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061153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Slide scale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AP.y_scale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344236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(x)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AP.x_loc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int</a:t>
                      </a:r>
                      <a:endParaRPr lang="ko-KR" sz="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3645614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Varchar(10)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 coordinate (y)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AP.y_loc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*might be changed to </a:t>
                      </a:r>
                      <a:r>
                        <a:rPr lang="en-US" sz="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endParaRPr lang="ko-KR" sz="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14599133"/>
                  </a:ext>
                </a:extLst>
              </a:tr>
              <a:tr h="56756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Patch_gen_path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Text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-Path to generate the patch</a:t>
                      </a:r>
                      <a:br>
                        <a:rPr lang="en-US" sz="800">
                          <a:effectLst/>
                        </a:rPr>
                      </a:br>
                      <a:r>
                        <a:rPr lang="en-US" sz="800">
                          <a:effectLst/>
                        </a:rPr>
                        <a:t>-Location of the generated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after copying slide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762266036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Patch_groundtruth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Char(1)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Ground truth of the patch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Be written if ORACLE selected it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 or M or N or NULL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2896092382"/>
                  </a:ext>
                </a:extLst>
              </a:tr>
              <a:tr h="75675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Oracle_selection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Int(1)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Variable to flag if the patch was selected to be retrained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ko-KR" sz="800"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0: default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1: system recommended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2: system recommended and ORACLE agreed</a:t>
                      </a:r>
                      <a:endParaRPr lang="ko-KR" sz="8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800" dirty="0">
                          <a:effectLst/>
                        </a:rPr>
                        <a:t>3: system </a:t>
                      </a:r>
                      <a:r>
                        <a:rPr lang="en-US" sz="800" dirty="0" smtClean="0">
                          <a:effectLst/>
                        </a:rPr>
                        <a:t>recommended </a:t>
                      </a:r>
                      <a:r>
                        <a:rPr lang="en-US" sz="800" dirty="0">
                          <a:effectLst/>
                        </a:rPr>
                        <a:t>but ORACLE </a:t>
                      </a:r>
                      <a:r>
                        <a:rPr lang="en-US" sz="800" dirty="0" smtClean="0">
                          <a:effectLst/>
                        </a:rPr>
                        <a:t>ignored</a:t>
                      </a: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800" dirty="0" smtClean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ordia New"/>
                        </a:rPr>
                        <a:t>4: system did not recommend but ORACLE selected</a:t>
                      </a:r>
                      <a:endParaRPr lang="ko-KR" sz="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맑은 고딕" panose="020B0503020000020004" pitchFamily="50" charset="-127"/>
                        <a:cs typeface="Cordia New"/>
                      </a:endParaRPr>
                    </a:p>
                  </a:txBody>
                  <a:tcPr marL="51597" marR="51597" marT="0" marB="0"/>
                </a:tc>
                <a:extLst>
                  <a:ext uri="{0D108BD9-81ED-4DB2-BD59-A6C34878D82A}">
                    <a16:rowId xmlns:a16="http://schemas.microsoft.com/office/drawing/2014/main" val="1897139724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139781" y="5811625"/>
            <a:ext cx="657770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 smtClean="0">
                <a:latin typeface="Calibri" panose="020F0502020204030204" pitchFamily="34" charset="0"/>
              </a:rPr>
              <a:t>*</a:t>
            </a:r>
            <a:r>
              <a:rPr lang="en-US" altLang="ko-KR" sz="1100" dirty="0" smtClean="0">
                <a:latin typeface="Calibri" panose="020F0502020204030204" pitchFamily="34" charset="0"/>
              </a:rPr>
              <a:t>Values </a:t>
            </a:r>
            <a:r>
              <a:rPr lang="en-US" altLang="ko-KR" sz="1100" dirty="0">
                <a:latin typeface="Calibri" panose="020F0502020204030204" pitchFamily="34" charset="0"/>
              </a:rPr>
              <a:t>of some attributes are copied from &lt;</a:t>
            </a:r>
            <a:r>
              <a:rPr lang="en-US" altLang="ko-KR" sz="1100" dirty="0" err="1">
                <a:latin typeface="Calibri" panose="020F0502020204030204" pitchFamily="34" charset="0"/>
              </a:rPr>
              <a:t>recommend_slide</a:t>
            </a:r>
            <a:r>
              <a:rPr lang="en-US" altLang="ko-KR" sz="1100" dirty="0">
                <a:latin typeface="Calibri" panose="020F0502020204030204" pitchFamily="34" charset="0"/>
              </a:rPr>
              <a:t> (RS)&gt; and &lt;</a:t>
            </a:r>
            <a:r>
              <a:rPr lang="en-US" altLang="ko-KR" sz="1100" dirty="0" err="1">
                <a:latin typeface="Calibri" panose="020F0502020204030204" pitchFamily="34" charset="0"/>
              </a:rPr>
              <a:t>ai_predictions</a:t>
            </a:r>
            <a:r>
              <a:rPr lang="en-US" altLang="ko-KR" sz="1100" dirty="0">
                <a:latin typeface="Calibri" panose="020F0502020204030204" pitchFamily="34" charset="0"/>
              </a:rPr>
              <a:t> (AP)&gt;</a:t>
            </a:r>
            <a:endParaRPr lang="ko-KR" altLang="en-US" sz="1100" dirty="0"/>
          </a:p>
        </p:txBody>
      </p:sp>
      <p:sp>
        <p:nvSpPr>
          <p:cNvPr id="8" name="직사각형 7"/>
          <p:cNvSpPr/>
          <p:nvPr/>
        </p:nvSpPr>
        <p:spPr>
          <a:xfrm>
            <a:off x="172321" y="662725"/>
            <a:ext cx="2710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latin typeface="Calibri" panose="020F0502020204030204" pitchFamily="34" charset="0"/>
              </a:rPr>
              <a:t>Table:  </a:t>
            </a:r>
            <a:r>
              <a:rPr lang="en-US" altLang="ko-KR" b="1" dirty="0" err="1" smtClean="0">
                <a:latin typeface="Calibri" panose="020F0502020204030204" pitchFamily="34" charset="0"/>
              </a:rPr>
              <a:t>recommend_patch</a:t>
            </a:r>
            <a:r>
              <a:rPr lang="en-US" altLang="ko-KR" b="1" dirty="0" smtClean="0">
                <a:latin typeface="Calibri" panose="020F0502020204030204" pitchFamily="34" charset="0"/>
              </a:rPr>
              <a:t> 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수정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140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WSI </a:t>
            </a:r>
            <a:r>
              <a:rPr lang="ko-KR" altLang="en-US" sz="2000" noProof="0" dirty="0" smtClean="0">
                <a:sym typeface="Calibri"/>
              </a:rPr>
              <a:t>추천 모듈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2814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55396" y="0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198" y="904098"/>
            <a:ext cx="6891841" cy="20724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5119198" y="583523"/>
            <a:ext cx="6621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Slide queue : WSI </a:t>
            </a:r>
            <a:r>
              <a:rPr lang="ko-KR" altLang="en-US" sz="1400" dirty="0" smtClean="0"/>
              <a:t>분류기의 결과와 스코어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971" y="3299702"/>
            <a:ext cx="3814707" cy="27323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5242744" y="2976539"/>
            <a:ext cx="536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Table: ‘</a:t>
            </a:r>
            <a:r>
              <a:rPr lang="en-US" altLang="ko-KR" sz="1400" dirty="0" err="1" smtClean="0"/>
              <a:t>tb_test_result</a:t>
            </a:r>
            <a:r>
              <a:rPr lang="en-US" altLang="ko-KR" sz="1400" dirty="0" smtClean="0"/>
              <a:t>’ :</a:t>
            </a:r>
            <a:r>
              <a:rPr lang="ko-KR" altLang="en-US" sz="1400" dirty="0" smtClean="0"/>
              <a:t>판독 결과 및 </a:t>
            </a:r>
            <a:r>
              <a:rPr lang="en-US" altLang="ko-KR" sz="1400" dirty="0" smtClean="0"/>
              <a:t>GT </a:t>
            </a:r>
            <a:r>
              <a:rPr lang="ko-KR" altLang="en-US" sz="1400" dirty="0" smtClean="0"/>
              <a:t>분류 결과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155979" y="1479951"/>
            <a:ext cx="31157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recommend_slide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: (</a:t>
            </a:r>
            <a:r>
              <a:rPr lang="en-US" altLang="ko-KR" sz="1400" dirty="0" err="1" smtClean="0"/>
              <a:t>incert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Date </a:t>
            </a:r>
            <a:r>
              <a:rPr lang="ko-KR" altLang="en-US" sz="1400" dirty="0" smtClean="0"/>
              <a:t>기준 </a:t>
            </a:r>
            <a:endParaRPr lang="en-US" altLang="ko-KR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false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Lowest confidence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’20’ WSI from each class (60)</a:t>
            </a:r>
            <a:endParaRPr lang="ko-KR" altLang="en-US" sz="1400" dirty="0"/>
          </a:p>
        </p:txBody>
      </p:sp>
      <p:cxnSp>
        <p:nvCxnSpPr>
          <p:cNvPr id="16" name="꺾인 연결선 15"/>
          <p:cNvCxnSpPr>
            <a:stCxn id="3" idx="1"/>
            <a:endCxn id="5" idx="0"/>
          </p:cNvCxnSpPr>
          <p:nvPr/>
        </p:nvCxnSpPr>
        <p:spPr>
          <a:xfrm rot="10800000" flipV="1">
            <a:off x="1713860" y="737411"/>
            <a:ext cx="3405338" cy="742539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3" idx="1"/>
            <a:endCxn id="8" idx="1"/>
          </p:cNvCxnSpPr>
          <p:nvPr/>
        </p:nvCxnSpPr>
        <p:spPr>
          <a:xfrm rot="10800000" flipH="1" flipV="1">
            <a:off x="5119198" y="737412"/>
            <a:ext cx="123546" cy="2393016"/>
          </a:xfrm>
          <a:prstGeom prst="bentConnector3">
            <a:avLst>
              <a:gd name="adj1" fmla="val -185032"/>
            </a:avLst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5" idx="2"/>
            <a:endCxn id="37" idx="0"/>
          </p:cNvCxnSpPr>
          <p:nvPr/>
        </p:nvCxnSpPr>
        <p:spPr>
          <a:xfrm rot="16200000" flipH="1">
            <a:off x="1106689" y="3256673"/>
            <a:ext cx="1300401" cy="86058"/>
          </a:xfrm>
          <a:prstGeom prst="bentConnector3">
            <a:avLst>
              <a:gd name="adj1" fmla="val 8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1917" y="3949903"/>
            <a:ext cx="3596001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</a:t>
            </a:r>
            <a:r>
              <a:rPr lang="ko-KR" altLang="en-US" sz="1400" dirty="0" smtClean="0"/>
              <a:t>_</a:t>
            </a:r>
            <a:r>
              <a:rPr lang="en-US" altLang="ko-KR" sz="1400" dirty="0" smtClean="0"/>
              <a:t>patch: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0 : DB </a:t>
            </a:r>
            <a:r>
              <a:rPr lang="ko-KR" altLang="en-US" sz="1400" dirty="0" smtClean="0"/>
              <a:t>에 카피 됨</a:t>
            </a: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1 : </a:t>
            </a:r>
            <a:r>
              <a:rPr lang="ko-KR" altLang="en-US" sz="1400" dirty="0" smtClean="0"/>
              <a:t>추천 대상인 패치 </a:t>
            </a:r>
            <a:r>
              <a:rPr lang="en-US" altLang="ko-KR" sz="1400" dirty="0" smtClean="0"/>
              <a:t>(UI </a:t>
            </a:r>
            <a:r>
              <a:rPr lang="ko-KR" altLang="en-US" sz="1400" dirty="0" smtClean="0"/>
              <a:t>표시 대상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Flag = 2 : </a:t>
            </a:r>
            <a:r>
              <a:rPr lang="ko-KR" altLang="en-US" sz="1400" b="1" dirty="0" smtClean="0"/>
              <a:t>추천 대상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선택 및 </a:t>
            </a:r>
            <a:r>
              <a:rPr lang="en-US" altLang="ko-KR" sz="1400" b="1" dirty="0" smtClean="0"/>
              <a:t>GT </a:t>
            </a:r>
            <a:r>
              <a:rPr lang="ko-KR" altLang="en-US" sz="1400" b="1" dirty="0" smtClean="0"/>
              <a:t>수정</a:t>
            </a:r>
            <a:r>
              <a:rPr lang="en-US" altLang="ko-KR" sz="1400" b="1" dirty="0" smtClean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Flag = 3 : </a:t>
            </a:r>
            <a:r>
              <a:rPr lang="ko-KR" altLang="en-US" sz="1400" dirty="0" smtClean="0"/>
              <a:t>추천 대상이었으나 검토 대상이 아님</a:t>
            </a:r>
            <a:endParaRPr lang="en-US" altLang="ko-KR" sz="1400" dirty="0" smtClean="0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72804" y="5672533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PGM</a:t>
            </a:r>
            <a:endParaRPr lang="ko-KR" altLang="en-US" dirty="0"/>
          </a:p>
        </p:txBody>
      </p:sp>
      <p:cxnSp>
        <p:nvCxnSpPr>
          <p:cNvPr id="41" name="꺾인 연결선 40"/>
          <p:cNvCxnSpPr>
            <a:stCxn id="37" idx="2"/>
            <a:endCxn id="38" idx="0"/>
          </p:cNvCxnSpPr>
          <p:nvPr/>
        </p:nvCxnSpPr>
        <p:spPr>
          <a:xfrm rot="5400000">
            <a:off x="1631101" y="5503715"/>
            <a:ext cx="33763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977816" y="535532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Flag == 2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2350491" y="6185705"/>
            <a:ext cx="2768707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/(date)/N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)/D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cxnSp>
        <p:nvCxnSpPr>
          <p:cNvPr id="50" name="꺾인 연결선 49"/>
          <p:cNvCxnSpPr>
            <a:stCxn id="38" idx="2"/>
            <a:endCxn id="47" idx="1"/>
          </p:cNvCxnSpPr>
          <p:nvPr/>
        </p:nvCxnSpPr>
        <p:spPr>
          <a:xfrm rot="16200000" flipH="1">
            <a:off x="1923592" y="6081971"/>
            <a:ext cx="303225" cy="550574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2082368" y="2796059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training</a:t>
            </a:r>
            <a:endParaRPr lang="ko-KR" altLang="en-US" dirty="0"/>
          </a:p>
        </p:txBody>
      </p:sp>
      <p:cxnSp>
        <p:nvCxnSpPr>
          <p:cNvPr id="56" name="꺾인 연결선 55"/>
          <p:cNvCxnSpPr>
            <a:stCxn id="5" idx="2"/>
            <a:endCxn id="55" idx="1"/>
          </p:cNvCxnSpPr>
          <p:nvPr/>
        </p:nvCxnSpPr>
        <p:spPr>
          <a:xfrm rot="16200000" flipH="1">
            <a:off x="1691557" y="2671805"/>
            <a:ext cx="413114" cy="368508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993703" y="3371162"/>
            <a:ext cx="2845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en-US" altLang="ko-KR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0" y="3929472"/>
            <a:ext cx="3597918" cy="13959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020413"/>
              </p:ext>
            </p:extLst>
          </p:nvPr>
        </p:nvGraphicFramePr>
        <p:xfrm>
          <a:off x="5429103" y="72166"/>
          <a:ext cx="3815987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166">
                  <a:extLst>
                    <a:ext uri="{9D8B030D-6E8A-4147-A177-3AD203B41FA5}">
                      <a16:colId xmlns:a16="http://schemas.microsoft.com/office/drawing/2014/main" val="1165155926"/>
                    </a:ext>
                  </a:extLst>
                </a:gridCol>
                <a:gridCol w="908215">
                  <a:extLst>
                    <a:ext uri="{9D8B030D-6E8A-4147-A177-3AD203B41FA5}">
                      <a16:colId xmlns:a16="http://schemas.microsoft.com/office/drawing/2014/main" val="1640965136"/>
                    </a:ext>
                  </a:extLst>
                </a:gridCol>
                <a:gridCol w="2006982">
                  <a:extLst>
                    <a:ext uri="{9D8B030D-6E8A-4147-A177-3AD203B41FA5}">
                      <a16:colId xmlns:a16="http://schemas.microsoft.com/office/drawing/2014/main" val="3627682449"/>
                    </a:ext>
                  </a:extLst>
                </a:gridCol>
                <a:gridCol w="623624">
                  <a:extLst>
                    <a:ext uri="{9D8B030D-6E8A-4147-A177-3AD203B41FA5}">
                      <a16:colId xmlns:a16="http://schemas.microsoft.com/office/drawing/2014/main" val="3384111730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546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55396" y="563680"/>
            <a:ext cx="3777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WSI </a:t>
            </a:r>
            <a:r>
              <a:rPr lang="ko-KR" altLang="en-US" sz="1600" b="1" dirty="0" smtClean="0"/>
              <a:t>추천 모듈 설치 준비중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799180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55396" y="0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5979" y="1479951"/>
            <a:ext cx="3506216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Table: </a:t>
            </a:r>
            <a:r>
              <a:rPr lang="ko-KR" altLang="en-US" sz="1400" dirty="0" err="1" smtClean="0"/>
              <a:t>recommend_slide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: (</a:t>
            </a:r>
            <a:r>
              <a:rPr lang="en-US" altLang="ko-KR" sz="1400" dirty="0" err="1" smtClean="0"/>
              <a:t>incert</a:t>
            </a:r>
            <a:r>
              <a:rPr lang="en-US" altLang="ko-KR" sz="1400" dirty="0" smtClean="0"/>
              <a:t>)</a:t>
            </a:r>
          </a:p>
          <a:p>
            <a:endParaRPr lang="en-US" altLang="ko-KR" sz="1400" dirty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endParaRPr lang="en-US" altLang="ko-KR" sz="1400" dirty="0" smtClean="0"/>
          </a:p>
        </p:txBody>
      </p:sp>
      <p:cxnSp>
        <p:nvCxnSpPr>
          <p:cNvPr id="28" name="꺾인 연결선 27"/>
          <p:cNvCxnSpPr>
            <a:stCxn id="5" idx="2"/>
            <a:endCxn id="37" idx="0"/>
          </p:cNvCxnSpPr>
          <p:nvPr/>
        </p:nvCxnSpPr>
        <p:spPr>
          <a:xfrm rot="16200000" flipH="1">
            <a:off x="1106689" y="3256673"/>
            <a:ext cx="1300401" cy="86058"/>
          </a:xfrm>
          <a:prstGeom prst="bentConnector3">
            <a:avLst>
              <a:gd name="adj1" fmla="val 863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1917" y="3949903"/>
            <a:ext cx="3903812" cy="163339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dirty="0" smtClean="0"/>
              <a:t>Table: </a:t>
            </a:r>
            <a:r>
              <a:rPr lang="ko-KR" altLang="en-US" sz="1200" dirty="0" err="1" smtClean="0"/>
              <a:t>recommend</a:t>
            </a:r>
            <a:r>
              <a:rPr lang="ko-KR" altLang="en-US" sz="1200" dirty="0" smtClean="0"/>
              <a:t>_</a:t>
            </a:r>
            <a:r>
              <a:rPr lang="en-US" altLang="ko-KR" sz="1200" dirty="0" smtClean="0"/>
              <a:t>patch: 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0: default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1: system recommended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2: system recommended and ORACLE agreed</a:t>
            </a:r>
            <a:endParaRPr lang="ko-KR" altLang="ko-KR" sz="12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/>
              <a:t>3: system recommended but ORACLE ignored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  <a:endParaRPr lang="ko-KR" altLang="ko-KR" sz="1200" dirty="0">
              <a:solidFill>
                <a:srgbClr val="FF0000"/>
              </a:solidFill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110480" y="5941732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PGM</a:t>
            </a:r>
            <a:endParaRPr lang="ko-KR" altLang="en-US" dirty="0"/>
          </a:p>
        </p:txBody>
      </p:sp>
      <p:cxnSp>
        <p:nvCxnSpPr>
          <p:cNvPr id="41" name="꺾인 연결선 40"/>
          <p:cNvCxnSpPr/>
          <p:nvPr/>
        </p:nvCxnSpPr>
        <p:spPr>
          <a:xfrm rot="5400000">
            <a:off x="1668776" y="5797237"/>
            <a:ext cx="33763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15489" y="5648851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Flag == 2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3077605" y="6185705"/>
            <a:ext cx="2768707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/(date)/N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)/D</a:t>
            </a: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vast/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cxnSp>
        <p:nvCxnSpPr>
          <p:cNvPr id="50" name="꺾인 연결선 49"/>
          <p:cNvCxnSpPr>
            <a:stCxn id="38" idx="2"/>
            <a:endCxn id="47" idx="1"/>
          </p:cNvCxnSpPr>
          <p:nvPr/>
        </p:nvCxnSpPr>
        <p:spPr>
          <a:xfrm rot="16200000" flipH="1">
            <a:off x="2440586" y="5871852"/>
            <a:ext cx="34026" cy="1240012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2082368" y="2796059"/>
            <a:ext cx="1454226" cy="53311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training</a:t>
            </a:r>
            <a:endParaRPr lang="ko-KR" altLang="en-US" dirty="0"/>
          </a:p>
        </p:txBody>
      </p:sp>
      <p:cxnSp>
        <p:nvCxnSpPr>
          <p:cNvPr id="56" name="꺾인 연결선 55"/>
          <p:cNvCxnSpPr>
            <a:stCxn id="5" idx="2"/>
            <a:endCxn id="55" idx="1"/>
          </p:cNvCxnSpPr>
          <p:nvPr/>
        </p:nvCxnSpPr>
        <p:spPr>
          <a:xfrm rot="16200000" flipH="1">
            <a:off x="1691557" y="2671805"/>
            <a:ext cx="413114" cy="368508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1993703" y="3371162"/>
            <a:ext cx="2845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Copy 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en-US" altLang="ko-KR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/vast/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ai_solution_test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learn_data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/(date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)/</a:t>
            </a:r>
            <a:r>
              <a:rPr lang="en-US" altLang="ko-KR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-1" y="3929472"/>
            <a:ext cx="3905729" cy="16785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5429103" y="72166"/>
          <a:ext cx="3815987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166">
                  <a:extLst>
                    <a:ext uri="{9D8B030D-6E8A-4147-A177-3AD203B41FA5}">
                      <a16:colId xmlns:a16="http://schemas.microsoft.com/office/drawing/2014/main" val="1165155926"/>
                    </a:ext>
                  </a:extLst>
                </a:gridCol>
                <a:gridCol w="908215">
                  <a:extLst>
                    <a:ext uri="{9D8B030D-6E8A-4147-A177-3AD203B41FA5}">
                      <a16:colId xmlns:a16="http://schemas.microsoft.com/office/drawing/2014/main" val="1640965136"/>
                    </a:ext>
                  </a:extLst>
                </a:gridCol>
                <a:gridCol w="2006982">
                  <a:extLst>
                    <a:ext uri="{9D8B030D-6E8A-4147-A177-3AD203B41FA5}">
                      <a16:colId xmlns:a16="http://schemas.microsoft.com/office/drawing/2014/main" val="3627682449"/>
                    </a:ext>
                  </a:extLst>
                </a:gridCol>
                <a:gridCol w="623624">
                  <a:extLst>
                    <a:ext uri="{9D8B030D-6E8A-4147-A177-3AD203B41FA5}">
                      <a16:colId xmlns:a16="http://schemas.microsoft.com/office/drawing/2014/main" val="3384111730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5462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55396" y="563680"/>
            <a:ext cx="3777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1600" b="1" dirty="0" smtClean="0"/>
              <a:t>WSI </a:t>
            </a:r>
            <a:r>
              <a:rPr lang="ko-KR" altLang="en-US" sz="1600" b="1" dirty="0" smtClean="0"/>
              <a:t>추천 모듈 설치 준비중</a:t>
            </a:r>
            <a:endParaRPr lang="ko-KR" altLang="en-US" sz="16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6506513"/>
            <a:ext cx="5943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/>
              <a:t>Code == 4</a:t>
            </a:r>
            <a:r>
              <a:rPr lang="ko-KR" altLang="en-US" sz="1000" dirty="0" smtClean="0"/>
              <a:t>를 위해서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패치가 포함된 </a:t>
            </a:r>
            <a:r>
              <a:rPr lang="en-US" altLang="ko-KR" sz="1000" dirty="0" smtClean="0"/>
              <a:t/>
            </a:r>
            <a:br>
              <a:rPr lang="en-US" altLang="ko-KR" sz="1000" dirty="0" smtClean="0"/>
            </a:br>
            <a:r>
              <a:rPr lang="en-US" altLang="ko-KR" sz="1000" dirty="0" smtClean="0"/>
              <a:t>WSI </a:t>
            </a:r>
            <a:r>
              <a:rPr lang="ko-KR" altLang="en-US" sz="1000" dirty="0" smtClean="0"/>
              <a:t>가 </a:t>
            </a:r>
            <a:r>
              <a:rPr lang="en-US" altLang="ko-KR" sz="1000" dirty="0" err="1" smtClean="0"/>
              <a:t>rcmd</a:t>
            </a:r>
            <a:r>
              <a:rPr lang="en-US" altLang="ko-KR" sz="1000" dirty="0" smtClean="0"/>
              <a:t> </a:t>
            </a:r>
            <a:r>
              <a:rPr lang="ko-KR" altLang="en-US" sz="1000" dirty="0" smtClean="0"/>
              <a:t>에 </a:t>
            </a:r>
            <a:r>
              <a:rPr lang="ko-KR" altLang="en-US" sz="1000" dirty="0" err="1" smtClean="0"/>
              <a:t>존재해야함</a:t>
            </a:r>
            <a:r>
              <a:rPr lang="en-US" altLang="ko-KR" sz="1000" dirty="0" smtClean="0"/>
              <a:t>.</a:t>
            </a:r>
            <a:endParaRPr lang="ko-KR" altLang="en-US" sz="1000" dirty="0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rcRect r="56390"/>
          <a:stretch/>
        </p:blipFill>
        <p:spPr>
          <a:xfrm>
            <a:off x="5248882" y="902234"/>
            <a:ext cx="3895118" cy="45789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직사각형 13"/>
          <p:cNvSpPr/>
          <p:nvPr/>
        </p:nvSpPr>
        <p:spPr>
          <a:xfrm>
            <a:off x="111030" y="174206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latin typeface="Calibri" panose="020F0502020204030204" pitchFamily="34" charset="0"/>
                <a:cs typeface="Cordia New"/>
              </a:rPr>
              <a:t>2: system recommended and ORACLE 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latin typeface="Calibri" panose="020F0502020204030204" pitchFamily="34" charset="0"/>
                <a:cs typeface="Cordia New"/>
              </a:rPr>
              <a:t>3: system recommended but ORACLE disagreed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2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563544" y="2123529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3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: system recommended but ORACLE disagreed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>
                <a:solidFill>
                  <a:srgbClr val="FF0000"/>
                </a:solidFill>
                <a:latin typeface="Calibri" panose="020F0502020204030204" pitchFamily="34" charset="0"/>
                <a:cs typeface="Cordia New"/>
              </a:rPr>
              <a:t>4: system did not recommend but ORACLE selected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5563544" y="4048796"/>
            <a:ext cx="276550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2: system recommended and ORACLE agreed</a:t>
            </a:r>
            <a:endParaRPr lang="ko-KR" altLang="en-US" sz="1100" dirty="0"/>
          </a:p>
        </p:txBody>
      </p:sp>
      <p:sp>
        <p:nvSpPr>
          <p:cNvPr id="18" name="TextBox 17"/>
          <p:cNvSpPr txBox="1"/>
          <p:nvPr/>
        </p:nvSpPr>
        <p:spPr>
          <a:xfrm>
            <a:off x="6619310" y="5512638"/>
            <a:ext cx="3299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모든 경우의 수를 고려하는 것보다</a:t>
            </a:r>
            <a:r>
              <a:rPr lang="en-US" altLang="ko-KR" sz="1000" dirty="0" smtClean="0"/>
              <a:t>.</a:t>
            </a:r>
          </a:p>
          <a:p>
            <a:r>
              <a:rPr lang="en-US" altLang="ko-KR" sz="1000" dirty="0" smtClean="0"/>
              <a:t>Code= 2 : agree</a:t>
            </a:r>
            <a:r>
              <a:rPr lang="ko-KR" altLang="en-US" sz="1000" dirty="0" smtClean="0"/>
              <a:t>로 통합하는 것도 </a:t>
            </a:r>
            <a:r>
              <a:rPr lang="ko-KR" altLang="en-US" sz="1000" dirty="0" err="1" smtClean="0"/>
              <a:t>고려필요</a:t>
            </a:r>
            <a:r>
              <a:rPr lang="en-US" altLang="ko-KR" sz="1000" dirty="0" smtClean="0"/>
              <a:t>.</a:t>
            </a:r>
          </a:p>
          <a:p>
            <a:r>
              <a:rPr lang="ko-KR" altLang="en-US" sz="1000" dirty="0" smtClean="0"/>
              <a:t>현재 </a:t>
            </a:r>
            <a:r>
              <a:rPr lang="en-US" altLang="ko-KR" sz="1000" dirty="0" smtClean="0"/>
              <a:t>UI code = 0,1 (</a:t>
            </a:r>
            <a:r>
              <a:rPr lang="ko-KR" altLang="en-US" sz="1000" dirty="0" smtClean="0"/>
              <a:t>추천</a:t>
            </a:r>
            <a:r>
              <a:rPr lang="en-US" altLang="ko-KR" sz="1000" dirty="0" smtClean="0"/>
              <a:t>), 2(</a:t>
            </a:r>
            <a:r>
              <a:rPr lang="ko-KR" altLang="en-US" sz="1000" dirty="0" smtClean="0"/>
              <a:t>대기</a:t>
            </a:r>
            <a:r>
              <a:rPr lang="en-US" altLang="ko-KR" sz="1000" dirty="0" smtClean="0"/>
              <a:t>)</a:t>
            </a:r>
          </a:p>
          <a:p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78365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51519"/>
            <a:ext cx="85018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설치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server#226 &gt;&gt;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Computer/vast/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active_learning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slide_recommendation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324149"/>
              </p:ext>
            </p:extLst>
          </p:nvPr>
        </p:nvGraphicFramePr>
        <p:xfrm>
          <a:off x="4962573" y="184053"/>
          <a:ext cx="406909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307">
                  <a:extLst>
                    <a:ext uri="{9D8B030D-6E8A-4147-A177-3AD203B41FA5}">
                      <a16:colId xmlns:a16="http://schemas.microsoft.com/office/drawing/2014/main" val="4082675543"/>
                    </a:ext>
                  </a:extLst>
                </a:gridCol>
                <a:gridCol w="2307720">
                  <a:extLst>
                    <a:ext uri="{9D8B030D-6E8A-4147-A177-3AD203B41FA5}">
                      <a16:colId xmlns:a16="http://schemas.microsoft.com/office/drawing/2014/main" val="2503052484"/>
                    </a:ext>
                  </a:extLst>
                </a:gridCol>
                <a:gridCol w="717071">
                  <a:extLst>
                    <a:ext uri="{9D8B030D-6E8A-4147-A177-3AD203B41FA5}">
                      <a16:colId xmlns:a16="http://schemas.microsoft.com/office/drawing/2014/main" val="710204177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</a:t>
                      </a:r>
                      <a:b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</a:b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~15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771743"/>
                  </a:ext>
                </a:extLst>
              </a:tr>
            </a:tbl>
          </a:graphicData>
        </a:graphic>
      </p:graphicFrame>
      <p:pic>
        <p:nvPicPr>
          <p:cNvPr id="9" name="그림 8"/>
          <p:cNvPicPr/>
          <p:nvPr/>
        </p:nvPicPr>
        <p:blipFill>
          <a:blip r:embed="rId3"/>
          <a:stretch>
            <a:fillRect/>
          </a:stretch>
        </p:blipFill>
        <p:spPr>
          <a:xfrm>
            <a:off x="799883" y="1244289"/>
            <a:ext cx="4021035" cy="81020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직사각형 9"/>
          <p:cNvSpPr/>
          <p:nvPr/>
        </p:nvSpPr>
        <p:spPr>
          <a:xfrm>
            <a:off x="246206" y="4106857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en-US" altLang="ko-KR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에 추천 슬라이드 추가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recommend_slide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in server#14)</a:t>
            </a:r>
          </a:p>
        </p:txBody>
      </p:sp>
      <p:pic>
        <p:nvPicPr>
          <p:cNvPr id="11" name="그림 10"/>
          <p:cNvPicPr/>
          <p:nvPr/>
        </p:nvPicPr>
        <p:blipFill rotWithShape="1">
          <a:blip r:embed="rId4"/>
          <a:srcRect r="40244" b="-2779"/>
          <a:stretch/>
        </p:blipFill>
        <p:spPr>
          <a:xfrm>
            <a:off x="666520" y="2431083"/>
            <a:ext cx="3228788" cy="2616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직사각형 13"/>
          <p:cNvSpPr/>
          <p:nvPr/>
        </p:nvSpPr>
        <p:spPr>
          <a:xfrm>
            <a:off x="246206" y="2054249"/>
            <a:ext cx="8501868" cy="3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terminal &gt; go to file location &gt; “python3 main.py”</a:t>
            </a:r>
          </a:p>
        </p:txBody>
      </p:sp>
      <p:pic>
        <p:nvPicPr>
          <p:cNvPr id="15" name="그림 14"/>
          <p:cNvPicPr/>
          <p:nvPr/>
        </p:nvPicPr>
        <p:blipFill>
          <a:blip r:embed="rId5"/>
          <a:stretch>
            <a:fillRect/>
          </a:stretch>
        </p:blipFill>
        <p:spPr>
          <a:xfrm>
            <a:off x="666520" y="4579862"/>
            <a:ext cx="6169391" cy="1608514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66520" y="5320965"/>
            <a:ext cx="6202173" cy="87944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544026" y="3732244"/>
            <a:ext cx="32864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000" u="sng" dirty="0" err="1" smtClean="0">
                <a:solidFill>
                  <a:srgbClr val="1D1C1D"/>
                </a:solidFill>
                <a:latin typeface="NotoSansKR"/>
              </a:rPr>
              <a:t>start_date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 &amp; </a:t>
            </a:r>
            <a:r>
              <a:rPr lang="en-US" altLang="ko-KR" sz="1000" u="sng" dirty="0" err="1" smtClean="0">
                <a:solidFill>
                  <a:srgbClr val="1D1C1D"/>
                </a:solidFill>
                <a:latin typeface="NotoSansKR"/>
              </a:rPr>
              <a:t>end_date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] </a:t>
            </a:r>
            <a:r>
              <a:rPr lang="ko-KR" altLang="en-US" sz="1000" u="sng" dirty="0" smtClean="0">
                <a:solidFill>
                  <a:srgbClr val="1D1C1D"/>
                </a:solidFill>
                <a:latin typeface="NotoSansKR"/>
              </a:rPr>
              <a:t>세팅 필요 </a:t>
            </a:r>
            <a:r>
              <a:rPr lang="en-US" altLang="ko-KR" sz="1000" u="sng" dirty="0" smtClean="0">
                <a:solidFill>
                  <a:srgbClr val="1D1C1D"/>
                </a:solidFill>
                <a:latin typeface="NotoSansKR"/>
              </a:rPr>
              <a:t>=&gt; UI</a:t>
            </a:r>
            <a:r>
              <a:rPr lang="ko-KR" altLang="en-US" sz="1000" u="sng" dirty="0" smtClean="0">
                <a:solidFill>
                  <a:srgbClr val="1D1C1D"/>
                </a:solidFill>
                <a:latin typeface="NotoSansKR"/>
              </a:rPr>
              <a:t>와 연결 필요</a:t>
            </a:r>
            <a:endParaRPr lang="ko-KR" altLang="en-US" sz="1000" u="sng" dirty="0"/>
          </a:p>
        </p:txBody>
      </p:sp>
      <p:sp>
        <p:nvSpPr>
          <p:cNvPr id="6" name="직사각형 5"/>
          <p:cNvSpPr/>
          <p:nvPr/>
        </p:nvSpPr>
        <p:spPr>
          <a:xfrm>
            <a:off x="5304051" y="6313681"/>
            <a:ext cx="3766429" cy="320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1100" dirty="0" smtClean="0">
                <a:latin typeface="Calibri" panose="020F0502020204030204" pitchFamily="34" charset="0"/>
                <a:cs typeface="Cordia New"/>
              </a:rPr>
              <a:t>Code = 3</a:t>
            </a:r>
            <a:r>
              <a:rPr lang="en-US" altLang="ko-KR" sz="1100" dirty="0">
                <a:latin typeface="Calibri" panose="020F0502020204030204" pitchFamily="34" charset="0"/>
                <a:cs typeface="Cordia New"/>
              </a:rPr>
              <a:t>: system recommended but ORACLE disagreed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631515" y="3066953"/>
            <a:ext cx="2408792" cy="553998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/>
              <a:t>모델 실행을 위해서 </a:t>
            </a:r>
            <a:r>
              <a:rPr lang="en-US" altLang="ko-KR" sz="1000" dirty="0"/>
              <a:t>date </a:t>
            </a:r>
            <a:r>
              <a:rPr lang="ko-KR" altLang="en-US" sz="1000" dirty="0"/>
              <a:t>값이 필요함</a:t>
            </a:r>
            <a:endParaRPr lang="en-US" altLang="ko-KR" sz="1000" dirty="0"/>
          </a:p>
          <a:p>
            <a:r>
              <a:rPr lang="en-US" altLang="ko-KR" sz="1000" dirty="0"/>
              <a:t>UI =&gt; "get and post" </a:t>
            </a:r>
            <a:r>
              <a:rPr lang="ko-KR" altLang="en-US" sz="1000" dirty="0"/>
              <a:t>가능 검토 필요</a:t>
            </a:r>
            <a:endParaRPr lang="en-US" altLang="ko-KR" sz="1000" dirty="0"/>
          </a:p>
          <a:p>
            <a:r>
              <a:rPr lang="en-US" altLang="ko-KR" sz="1000" dirty="0"/>
              <a:t>- *</a:t>
            </a:r>
            <a:r>
              <a:rPr lang="ko-KR" altLang="en-US" sz="1000" dirty="0"/>
              <a:t>협의 필요함</a:t>
            </a:r>
            <a:endParaRPr lang="en-US" altLang="ko-KR" sz="1000" dirty="0"/>
          </a:p>
        </p:txBody>
      </p:sp>
      <p:sp>
        <p:nvSpPr>
          <p:cNvPr id="8" name="직사각형 7"/>
          <p:cNvSpPr/>
          <p:nvPr/>
        </p:nvSpPr>
        <p:spPr>
          <a:xfrm>
            <a:off x="246206" y="6223661"/>
            <a:ext cx="4164895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50" dirty="0" smtClean="0">
                <a:solidFill>
                  <a:srgbClr val="1D1C1D"/>
                </a:solidFill>
                <a:latin typeface="NotoSansKR"/>
              </a:rPr>
              <a:t>*</a:t>
            </a: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슬라이드</a:t>
            </a:r>
            <a:r>
              <a:rPr lang="en-US" altLang="ko-KR" sz="1050" dirty="0">
                <a:solidFill>
                  <a:srgbClr val="1D1C1D"/>
                </a:solidFill>
                <a:latin typeface="NotoSansKR"/>
              </a:rPr>
              <a:t>: 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모두를 미리 복사해오는 경우 고려 요청 받음 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050" dirty="0" smtClean="0">
                <a:solidFill>
                  <a:srgbClr val="1D1C1D"/>
                </a:solidFill>
                <a:latin typeface="NotoSansKR"/>
              </a:rPr>
              <a:t>추천 받지 않은 슬라이드를 고려하는 경우</a:t>
            </a:r>
            <a:endParaRPr lang="en-US" altLang="ko-KR" sz="1050" dirty="0" smtClean="0">
              <a:solidFill>
                <a:srgbClr val="1D1C1D"/>
              </a:solidFill>
              <a:latin typeface="NotoSansKR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520" y="2758154"/>
            <a:ext cx="4850689" cy="131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645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43053" y="834124"/>
            <a:ext cx="8501868" cy="37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 모듈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설치</a:t>
            </a:r>
            <a:endParaRPr lang="ko-KR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65166" y="2510074"/>
            <a:ext cx="266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[Table:  </a:t>
            </a:r>
            <a:r>
              <a:rPr lang="en-US" altLang="ko-KR" sz="1400" dirty="0" err="1" smtClean="0"/>
              <a:t>recommend_patch</a:t>
            </a:r>
            <a:r>
              <a:rPr lang="en-US" altLang="ko-KR" sz="1400" dirty="0" smtClean="0"/>
              <a:t>]</a:t>
            </a:r>
            <a:endParaRPr lang="ko-KR" altLang="en-US" sz="14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777166"/>
              </p:ext>
            </p:extLst>
          </p:nvPr>
        </p:nvGraphicFramePr>
        <p:xfrm>
          <a:off x="4273327" y="70248"/>
          <a:ext cx="4820438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134">
                  <a:extLst>
                    <a:ext uri="{9D8B030D-6E8A-4147-A177-3AD203B41FA5}">
                      <a16:colId xmlns:a16="http://schemas.microsoft.com/office/drawing/2014/main" val="1991830125"/>
                    </a:ext>
                  </a:extLst>
                </a:gridCol>
                <a:gridCol w="2733829">
                  <a:extLst>
                    <a:ext uri="{9D8B030D-6E8A-4147-A177-3AD203B41FA5}">
                      <a16:colId xmlns:a16="http://schemas.microsoft.com/office/drawing/2014/main" val="369982437"/>
                    </a:ext>
                  </a:extLst>
                </a:gridCol>
                <a:gridCol w="849475">
                  <a:extLst>
                    <a:ext uri="{9D8B030D-6E8A-4147-A177-3AD203B41FA5}">
                      <a16:colId xmlns:a16="http://schemas.microsoft.com/office/drawing/2014/main" val="2922927514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추천 모듈 설치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1194510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67" y="2817851"/>
            <a:ext cx="8968818" cy="19388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392623" y="3963260"/>
            <a:ext cx="769503" cy="8338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856676" y="3922833"/>
            <a:ext cx="769503" cy="162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stCxn id="14" idx="2"/>
          </p:cNvCxnSpPr>
          <p:nvPr/>
        </p:nvCxnSpPr>
        <p:spPr>
          <a:xfrm>
            <a:off x="4241428" y="4084932"/>
            <a:ext cx="592485" cy="1622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5" idx="2"/>
          </p:cNvCxnSpPr>
          <p:nvPr/>
        </p:nvCxnSpPr>
        <p:spPr>
          <a:xfrm flipH="1">
            <a:off x="4833913" y="4797153"/>
            <a:ext cx="943462" cy="909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751797" y="5679545"/>
            <a:ext cx="36759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Score, </a:t>
            </a:r>
            <a:r>
              <a:rPr lang="ko-KR" altLang="en-US" sz="1100" dirty="0" smtClean="0"/>
              <a:t>위치 정보를 기반으로 추천</a:t>
            </a:r>
            <a:endParaRPr lang="ko-KR" altLang="en-US" sz="1100" dirty="0"/>
          </a:p>
        </p:txBody>
      </p:sp>
      <p:sp>
        <p:nvSpPr>
          <p:cNvPr id="21" name="직사각형 20"/>
          <p:cNvSpPr/>
          <p:nvPr/>
        </p:nvSpPr>
        <p:spPr>
          <a:xfrm>
            <a:off x="1229037" y="3088997"/>
            <a:ext cx="769503" cy="162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/>
          <p:cNvCxnSpPr>
            <a:stCxn id="21" idx="2"/>
            <a:endCxn id="23" idx="0"/>
          </p:cNvCxnSpPr>
          <p:nvPr/>
        </p:nvCxnSpPr>
        <p:spPr>
          <a:xfrm flipH="1">
            <a:off x="1404914" y="3251096"/>
            <a:ext cx="208875" cy="2224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5817" y="5475269"/>
            <a:ext cx="2658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Patch </a:t>
            </a:r>
            <a:r>
              <a:rPr lang="ko-KR" altLang="en-US" sz="1100" dirty="0" smtClean="0"/>
              <a:t>실제 생성시 폴더 관리 목적</a:t>
            </a:r>
            <a:endParaRPr lang="en-US" altLang="ko-KR" sz="1100" dirty="0" smtClean="0"/>
          </a:p>
          <a:p>
            <a:r>
              <a:rPr lang="en-US" altLang="ko-KR" sz="1100" dirty="0" smtClean="0"/>
              <a:t>(join</a:t>
            </a:r>
            <a:r>
              <a:rPr lang="ko-KR" altLang="en-US" sz="1100" dirty="0" smtClean="0"/>
              <a:t>이 잘 되지 않는 경우가 있음</a:t>
            </a:r>
            <a:r>
              <a:rPr lang="en-US" altLang="ko-KR" sz="1100" dirty="0" smtClean="0"/>
              <a:t>.)</a:t>
            </a:r>
            <a:endParaRPr lang="ko-KR" altLang="en-US" sz="1100" dirty="0"/>
          </a:p>
        </p:txBody>
      </p:sp>
      <p:sp>
        <p:nvSpPr>
          <p:cNvPr id="25" name="직사각형 24"/>
          <p:cNvSpPr/>
          <p:nvPr/>
        </p:nvSpPr>
        <p:spPr>
          <a:xfrm>
            <a:off x="143052" y="1235442"/>
            <a:ext cx="642776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실제 패치 생성에는 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400" dirty="0" err="1" smtClean="0">
                <a:solidFill>
                  <a:srgbClr val="1D1C1D"/>
                </a:solidFill>
                <a:latin typeface="NotoSansKR"/>
              </a:rPr>
              <a:t>recommend_patch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]</a:t>
            </a:r>
            <a:r>
              <a:rPr lang="ko-KR" altLang="en-US" sz="1400" dirty="0">
                <a:solidFill>
                  <a:srgbClr val="1D1C1D"/>
                </a:solidFill>
                <a:latin typeface="NotoSansKR"/>
              </a:rPr>
              <a:t> </a:t>
            </a:r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정보를 활용</a:t>
            </a:r>
            <a:endParaRPr lang="en-US" altLang="ko-KR" sz="1400" dirty="0" smtClean="0">
              <a:solidFill>
                <a:srgbClr val="1D1C1D"/>
              </a:solidFill>
              <a:latin typeface="NotoSansKR"/>
            </a:endParaRPr>
          </a:p>
          <a:p>
            <a:endParaRPr lang="en-US" altLang="ko-KR" sz="1400" dirty="0" smtClean="0">
              <a:solidFill>
                <a:srgbClr val="1D1C1D"/>
              </a:solidFill>
              <a:latin typeface="NotoSansKR"/>
            </a:endParaRPr>
          </a:p>
          <a:p>
            <a:r>
              <a:rPr lang="ko-KR" altLang="en-US" sz="1400" dirty="0" smtClean="0">
                <a:solidFill>
                  <a:srgbClr val="1D1C1D"/>
                </a:solidFill>
                <a:latin typeface="NotoSansKR"/>
              </a:rPr>
              <a:t>필요한 기능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checking </a:t>
            </a:r>
            <a:r>
              <a:rPr lang="en-US" altLang="ko-KR" sz="1400" dirty="0">
                <a:solidFill>
                  <a:srgbClr val="1D1C1D"/>
                </a:solidFill>
                <a:latin typeface="NotoSansKR"/>
              </a:rPr>
              <a:t>[</a:t>
            </a:r>
            <a:r>
              <a:rPr lang="en-US" altLang="ko-KR" sz="1400" dirty="0" err="1">
                <a:solidFill>
                  <a:srgbClr val="1D1C1D"/>
                </a:solidFill>
                <a:latin typeface="NotoSansKR"/>
              </a:rPr>
              <a:t>rcmd</a:t>
            </a:r>
            <a:r>
              <a:rPr lang="en-US" altLang="ko-KR" sz="1400" dirty="0">
                <a:solidFill>
                  <a:srgbClr val="1D1C1D"/>
                </a:solidFill>
                <a:latin typeface="NotoSansKR"/>
              </a:rPr>
              <a:t> slide] =&gt; paste patch info on [</a:t>
            </a:r>
            <a:r>
              <a:rPr lang="en-US" altLang="ko-KR" sz="1400" dirty="0" err="1">
                <a:solidFill>
                  <a:srgbClr val="1D1C1D"/>
                </a:solidFill>
                <a:latin typeface="NotoSansKR"/>
              </a:rPr>
              <a:t>rcmd_patch</a:t>
            </a:r>
            <a:r>
              <a:rPr lang="en-US" altLang="ko-KR" sz="1400" dirty="0" smtClean="0">
                <a:solidFill>
                  <a:srgbClr val="1D1C1D"/>
                </a:solidFill>
                <a:latin typeface="NotoSansKR"/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201483" y="6300327"/>
            <a:ext cx="8079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*</a:t>
            </a:r>
            <a:r>
              <a:rPr lang="ko-KR" altLang="en-US" sz="1400" dirty="0" smtClean="0"/>
              <a:t>패치 생성 모듈 </a:t>
            </a:r>
            <a:r>
              <a:rPr lang="ko-KR" altLang="en-US" sz="1400" dirty="0" err="1" smtClean="0"/>
              <a:t>동작시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WSI </a:t>
            </a:r>
            <a:r>
              <a:rPr lang="ko-KR" altLang="en-US" sz="1400" dirty="0" smtClean="0"/>
              <a:t>중 </a:t>
            </a:r>
            <a:r>
              <a:rPr lang="en-US" altLang="ko-KR" sz="1400" dirty="0" smtClean="0"/>
              <a:t>code ==2 </a:t>
            </a:r>
            <a:r>
              <a:rPr lang="ko-KR" altLang="en-US" sz="1400" dirty="0" smtClean="0"/>
              <a:t>인 케이스에 대해서 특정 </a:t>
            </a:r>
            <a:r>
              <a:rPr lang="en-US" altLang="ko-KR" sz="1400" dirty="0" smtClean="0"/>
              <a:t>path</a:t>
            </a:r>
            <a:r>
              <a:rPr lang="ko-KR" altLang="en-US" sz="1400" dirty="0" smtClean="0"/>
              <a:t>로 복사</a:t>
            </a:r>
            <a:endParaRPr lang="en-US" altLang="ko-KR" sz="1400" dirty="0"/>
          </a:p>
          <a:p>
            <a:r>
              <a:rPr lang="en-US" altLang="ko-KR" sz="1400" dirty="0" smtClean="0"/>
              <a:t>2</a:t>
            </a:r>
            <a:r>
              <a:rPr lang="en-US" altLang="ko-KR" sz="1400" dirty="0"/>
              <a:t>: system recommended and ORACLE agreed</a:t>
            </a:r>
            <a:endParaRPr lang="ko-KR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704204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47953"/>
              </p:ext>
            </p:extLst>
          </p:nvPr>
        </p:nvGraphicFramePr>
        <p:xfrm>
          <a:off x="232814" y="487201"/>
          <a:ext cx="8084090" cy="3184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내용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기간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/>
                        <a:t>추천 파트</a:t>
                      </a:r>
                      <a:endParaRPr lang="ko-KR" altLang="en-US" sz="11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DB </a:t>
                      </a:r>
                      <a:r>
                        <a:rPr lang="ko-KR" altLang="en-US" sz="1100" dirty="0" smtClean="0"/>
                        <a:t>확인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WSI </a:t>
                      </a:r>
                      <a:r>
                        <a:rPr lang="ko-KR" altLang="en-US" sz="1100" dirty="0" smtClean="0"/>
                        <a:t>분류기 수정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 smtClean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</a:t>
                      </a:r>
                      <a:r>
                        <a:rPr lang="ko-KR" altLang="en-US" sz="1100" dirty="0" smtClean="0"/>
                        <a:t>추천 모듈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 smtClean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11/15~25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Patch generator </a:t>
                      </a:r>
                      <a:r>
                        <a:rPr lang="ko-KR" altLang="en-US" sz="1100" dirty="0" smtClean="0"/>
                        <a:t>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11/24~12/2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추천 파트 모듈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</a:t>
            </a:r>
            <a:r>
              <a:rPr lang="ko-KR" altLang="en-US" sz="1200" dirty="0" smtClean="0">
                <a:solidFill>
                  <a:srgbClr val="1D1C1D"/>
                </a:solidFill>
                <a:latin typeface="NotoSansKR"/>
              </a:rPr>
              <a:t>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r>
              <a:rPr lang="ko-KR" altLang="en-US" sz="1200" dirty="0"/>
              <a:t/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001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12/9 ~ 1216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12/19 ~ 12/23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12/23 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94647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2439932"/>
            <a:ext cx="7099235" cy="42274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- </a:t>
            </a:r>
            <a:r>
              <a:rPr lang="en-US" altLang="ko-KR" sz="2000" dirty="0" smtClean="0"/>
              <a:t>DB </a:t>
            </a:r>
            <a:r>
              <a:rPr lang="ko-KR" altLang="en-US" sz="2000" dirty="0" smtClean="0"/>
              <a:t>확인 및 </a:t>
            </a:r>
            <a:r>
              <a:rPr lang="en-US" altLang="ko-KR" sz="2000" dirty="0" smtClean="0"/>
              <a:t>WSI </a:t>
            </a:r>
            <a:r>
              <a:rPr lang="ko-KR" altLang="en-US" sz="2000" dirty="0" smtClean="0"/>
              <a:t>수정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48092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DB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확인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46206" y="495030"/>
            <a:ext cx="771421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Seegene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서버 이슈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91" y="3624901"/>
            <a:ext cx="3247172" cy="26586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r="19242"/>
          <a:stretch/>
        </p:blipFill>
        <p:spPr>
          <a:xfrm>
            <a:off x="3601259" y="3624901"/>
            <a:ext cx="5331373" cy="2658658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453370" y="974581"/>
          <a:ext cx="761540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6485">
                  <a:extLst>
                    <a:ext uri="{9D8B030D-6E8A-4147-A177-3AD203B41FA5}">
                      <a16:colId xmlns:a16="http://schemas.microsoft.com/office/drawing/2014/main" val="3820050976"/>
                    </a:ext>
                  </a:extLst>
                </a:gridCol>
                <a:gridCol w="1854103">
                  <a:extLst>
                    <a:ext uri="{9D8B030D-6E8A-4147-A177-3AD203B41FA5}">
                      <a16:colId xmlns:a16="http://schemas.microsoft.com/office/drawing/2014/main" val="642820586"/>
                    </a:ext>
                  </a:extLst>
                </a:gridCol>
                <a:gridCol w="2939010">
                  <a:extLst>
                    <a:ext uri="{9D8B030D-6E8A-4147-A177-3AD203B41FA5}">
                      <a16:colId xmlns:a16="http://schemas.microsoft.com/office/drawing/2014/main" val="2390995169"/>
                    </a:ext>
                  </a:extLst>
                </a:gridCol>
                <a:gridCol w="2125807">
                  <a:extLst>
                    <a:ext uri="{9D8B030D-6E8A-4147-A177-3AD203B41FA5}">
                      <a16:colId xmlns:a16="http://schemas.microsoft.com/office/drawing/2014/main" val="3934097830"/>
                    </a:ext>
                  </a:extLst>
                </a:gridCol>
              </a:tblGrid>
              <a:tr h="20655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문제 사항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원인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현황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69758"/>
                  </a:ext>
                </a:extLst>
              </a:tr>
              <a:tr h="206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서버 이슈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해킹</a:t>
                      </a:r>
                      <a:r>
                        <a:rPr lang="en-US" altLang="ko-KR" sz="1200" dirty="0" smtClean="0"/>
                        <a:t> </a:t>
                      </a:r>
                      <a:r>
                        <a:rPr lang="ko-KR" altLang="en-US" sz="1200" dirty="0" smtClean="0"/>
                        <a:t>공격 추정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서버 복구 완료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379975"/>
                  </a:ext>
                </a:extLst>
              </a:tr>
              <a:tr h="206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방화벽 문제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보안 정책으로 인한 방화벽 설정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해결 완료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267906"/>
                  </a:ext>
                </a:extLst>
              </a:tr>
              <a:tr h="206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Disconnection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문제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IT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팀의 보완 정책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해결 완료 </a:t>
                      </a:r>
                      <a:r>
                        <a:rPr lang="en-US" altLang="ko-KR" sz="1200" dirty="0" smtClean="0"/>
                        <a:t>(it</a:t>
                      </a:r>
                      <a:r>
                        <a:rPr lang="ko-KR" altLang="en-US" sz="1200" dirty="0" smtClean="0"/>
                        <a:t>팀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56974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453368" y="2314182"/>
          <a:ext cx="7615406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6485">
                  <a:extLst>
                    <a:ext uri="{9D8B030D-6E8A-4147-A177-3AD203B41FA5}">
                      <a16:colId xmlns:a16="http://schemas.microsoft.com/office/drawing/2014/main" val="3820050976"/>
                    </a:ext>
                  </a:extLst>
                </a:gridCol>
                <a:gridCol w="1854103">
                  <a:extLst>
                    <a:ext uri="{9D8B030D-6E8A-4147-A177-3AD203B41FA5}">
                      <a16:colId xmlns:a16="http://schemas.microsoft.com/office/drawing/2014/main" val="642820586"/>
                    </a:ext>
                  </a:extLst>
                </a:gridCol>
                <a:gridCol w="3015547">
                  <a:extLst>
                    <a:ext uri="{9D8B030D-6E8A-4147-A177-3AD203B41FA5}">
                      <a16:colId xmlns:a16="http://schemas.microsoft.com/office/drawing/2014/main" val="2390995169"/>
                    </a:ext>
                  </a:extLst>
                </a:gridCol>
                <a:gridCol w="2049271">
                  <a:extLst>
                    <a:ext uri="{9D8B030D-6E8A-4147-A177-3AD203B41FA5}">
                      <a16:colId xmlns:a16="http://schemas.microsoft.com/office/drawing/2014/main" val="3934097830"/>
                    </a:ext>
                  </a:extLst>
                </a:gridCol>
              </a:tblGrid>
              <a:tr h="20655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문제 사항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원인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현황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69758"/>
                  </a:ext>
                </a:extLst>
              </a:tr>
              <a:tr h="206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Pymysql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접속 불가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TCP </a:t>
                      </a:r>
                      <a:r>
                        <a:rPr lang="ko-KR" altLang="en-US" sz="1200" dirty="0" smtClean="0"/>
                        <a:t>보안 정책 </a:t>
                      </a:r>
                      <a:r>
                        <a:rPr lang="ko-KR" altLang="en-US" sz="1200" dirty="0" err="1" smtClean="0"/>
                        <a:t>추청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TCP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접속 확인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379975"/>
                  </a:ext>
                </a:extLst>
              </a:tr>
              <a:tr h="206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실험 테이블 미상 데이터 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SDP UI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테스트를 위함 더미 데이터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충돌 문제 없음 확인 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267906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88157" y="6364630"/>
            <a:ext cx="266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/>
              <a:t>Pymysql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접속 불가 화면 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4683045" y="6327758"/>
            <a:ext cx="35327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mtClean="0"/>
              <a:t>실험 테이블 내 미상 데이터 확인</a:t>
            </a:r>
            <a:endParaRPr lang="ko-KR" altLang="en-US" sz="1400" dirty="0"/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/>
          </p:nvPr>
        </p:nvGraphicFramePr>
        <p:xfrm>
          <a:off x="3771614" y="90622"/>
          <a:ext cx="5271297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870">
                  <a:extLst>
                    <a:ext uri="{9D8B030D-6E8A-4147-A177-3AD203B41FA5}">
                      <a16:colId xmlns:a16="http://schemas.microsoft.com/office/drawing/2014/main" val="3020715488"/>
                    </a:ext>
                  </a:extLst>
                </a:gridCol>
                <a:gridCol w="1254583">
                  <a:extLst>
                    <a:ext uri="{9D8B030D-6E8A-4147-A177-3AD203B41FA5}">
                      <a16:colId xmlns:a16="http://schemas.microsoft.com/office/drawing/2014/main" val="350037039"/>
                    </a:ext>
                  </a:extLst>
                </a:gridCol>
                <a:gridCol w="2772388">
                  <a:extLst>
                    <a:ext uri="{9D8B030D-6E8A-4147-A177-3AD203B41FA5}">
                      <a16:colId xmlns:a16="http://schemas.microsoft.com/office/drawing/2014/main" val="2753002689"/>
                    </a:ext>
                  </a:extLst>
                </a:gridCol>
                <a:gridCol w="861456">
                  <a:extLst>
                    <a:ext uri="{9D8B030D-6E8A-4147-A177-3AD203B41FA5}">
                      <a16:colId xmlns:a16="http://schemas.microsoft.com/office/drawing/2014/main" val="2872774922"/>
                    </a:ext>
                  </a:extLst>
                </a:gridCol>
              </a:tblGrid>
              <a:tr h="4084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확인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 smtClean="0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10/25~31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260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025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820922" y="116983"/>
          <a:ext cx="5248323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948">
                  <a:extLst>
                    <a:ext uri="{9D8B030D-6E8A-4147-A177-3AD203B41FA5}">
                      <a16:colId xmlns:a16="http://schemas.microsoft.com/office/drawing/2014/main" val="4164522791"/>
                    </a:ext>
                  </a:extLst>
                </a:gridCol>
                <a:gridCol w="2976497">
                  <a:extLst>
                    <a:ext uri="{9D8B030D-6E8A-4147-A177-3AD203B41FA5}">
                      <a16:colId xmlns:a16="http://schemas.microsoft.com/office/drawing/2014/main" val="1645284477"/>
                    </a:ext>
                  </a:extLst>
                </a:gridCol>
                <a:gridCol w="924878">
                  <a:extLst>
                    <a:ext uri="{9D8B030D-6E8A-4147-A177-3AD203B41FA5}">
                      <a16:colId xmlns:a16="http://schemas.microsoft.com/office/drawing/2014/main" val="823992815"/>
                    </a:ext>
                  </a:extLst>
                </a:gridCol>
              </a:tblGrid>
              <a:tr h="7293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WSI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분류기 수정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 smtClean="0">
                        <a:solidFill>
                          <a:schemeClr val="tx1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 smtClean="0">
                          <a:solidFill>
                            <a:schemeClr val="tx1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 smtClean="0">
                          <a:solidFill>
                            <a:schemeClr val="tx1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rgbClr val="1D1C1D"/>
                          </a:solidFill>
                          <a:latin typeface="NotoSansKR"/>
                        </a:rPr>
                        <a:t>11/1~11/9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24132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06" y="3231110"/>
            <a:ext cx="8549478" cy="30258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직사각형 11"/>
          <p:cNvSpPr/>
          <p:nvPr/>
        </p:nvSpPr>
        <p:spPr>
          <a:xfrm>
            <a:off x="246206" y="897120"/>
            <a:ext cx="850186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분류기 수정 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prediction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값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SeeDP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상에는 표시 되지 않았으나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현재 해당 값 또한 저장되고 있음을 확인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‘[DB]; [Table]; [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ai_prediction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]’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의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US" altLang="ko-KR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label_p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 Colum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에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prediction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 존재 함을 확인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분류기에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대한 별도의 수정을 불필요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=&gt; AL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모듈 쪽 프로그램만 변경 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08809" y="6326922"/>
            <a:ext cx="266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/>
              <a:t>[Table:  </a:t>
            </a:r>
            <a:r>
              <a:rPr lang="en-US" altLang="ko-KR" sz="1400" dirty="0" err="1" smtClean="0"/>
              <a:t>ai_predictions</a:t>
            </a:r>
            <a:r>
              <a:rPr lang="en-US" altLang="ko-KR" sz="1400" dirty="0" smtClean="0"/>
              <a:t>]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4200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learning – </a:t>
            </a:r>
            <a:r>
              <a:rPr lang="en-US" sz="2000" noProof="0" dirty="0" smtClean="0">
                <a:sym typeface="Calibri"/>
              </a:rPr>
              <a:t>UI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 AL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시스템 개발 </a:t>
            </a: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72641" y="610515"/>
            <a:ext cx="8501868" cy="6232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개발 협의 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(11/1)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개발 진행 사항 확인 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개발 현황</a:t>
            </a: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이미지 파트 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프로토타입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완료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이미지 파트 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프로토타입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완료 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개선 </a:t>
            </a:r>
            <a:r>
              <a:rPr lang="ko-KR" altLang="en-US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필요점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협의 </a:t>
            </a: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패치에 대한 가시성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색상 변경 의견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추천된 패치와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결과에 대한 명확한 구분이 가도록 변경 의견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실제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false-positive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경우가 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많은 것이 고려되면 좋겠음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Drag &amp; multi selection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r>
              <a:rPr lang="ko-KR" alt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작성 및 공유 </a:t>
            </a: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 1</a:t>
            </a:r>
            <a:r>
              <a:rPr lang="ko-KR" alt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차본을</a:t>
            </a:r>
            <a:r>
              <a:rPr lang="ko-KR" alt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카이스트에서 작성하는 것으로 협의</a:t>
            </a:r>
            <a:endParaRPr lang="en-US" altLang="ko-KR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3707284" y="105938"/>
          <a:ext cx="5308505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272">
                  <a:extLst>
                    <a:ext uri="{9D8B030D-6E8A-4147-A177-3AD203B41FA5}">
                      <a16:colId xmlns:a16="http://schemas.microsoft.com/office/drawing/2014/main" val="1372004531"/>
                    </a:ext>
                  </a:extLst>
                </a:gridCol>
                <a:gridCol w="1436123">
                  <a:extLst>
                    <a:ext uri="{9D8B030D-6E8A-4147-A177-3AD203B41FA5}">
                      <a16:colId xmlns:a16="http://schemas.microsoft.com/office/drawing/2014/main" val="2524450802"/>
                    </a:ext>
                  </a:extLst>
                </a:gridCol>
                <a:gridCol w="2448000">
                  <a:extLst>
                    <a:ext uri="{9D8B030D-6E8A-4147-A177-3AD203B41FA5}">
                      <a16:colId xmlns:a16="http://schemas.microsoft.com/office/drawing/2014/main" val="3002692884"/>
                    </a:ext>
                  </a:extLst>
                </a:gridCol>
                <a:gridCol w="986110">
                  <a:extLst>
                    <a:ext uri="{9D8B030D-6E8A-4147-A177-3AD203B41FA5}">
                      <a16:colId xmlns:a16="http://schemas.microsoft.com/office/drawing/2014/main" val="3497588043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9521163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47" y="2393070"/>
            <a:ext cx="3924489" cy="20210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711" y="2359047"/>
            <a:ext cx="4008557" cy="20550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5768660" y="4424401"/>
            <a:ext cx="15520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WSI </a:t>
            </a:r>
            <a:r>
              <a:rPr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이미지 </a:t>
            </a:r>
            <a:r>
              <a:rPr lang="ko-KR" alt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파트 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ko-KR" alt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1859402" y="4443522"/>
            <a:ext cx="16129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이미지 </a:t>
            </a:r>
            <a:r>
              <a:rPr lang="ko-KR" alt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파트 </a:t>
            </a:r>
            <a:r>
              <a:rPr lang="en-US" altLang="ko-KR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ko-KR" alt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6423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8935"/>
            <a:ext cx="9165465" cy="46988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3604002" y="941970"/>
            <a:ext cx="935833" cy="3170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/>
          <p:nvPr/>
        </p:nvCxnSpPr>
        <p:spPr>
          <a:xfrm flipH="1">
            <a:off x="2485881" y="1259023"/>
            <a:ext cx="1461202" cy="62951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>
            <a:off x="2279108" y="2251538"/>
            <a:ext cx="13784" cy="1185503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 flipV="1">
            <a:off x="6534054" y="4159058"/>
            <a:ext cx="620323" cy="210450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-774254" y="5957857"/>
            <a:ext cx="5562217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추천 이외에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ko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학습을 원하는 경우에 대한 고려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2520345" y="3704156"/>
            <a:ext cx="69981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비추천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err="1" smtClean="0"/>
              <a:t>Ui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incert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module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err="1" smtClean="0"/>
              <a:t>Copy_path</a:t>
            </a:r>
            <a:r>
              <a:rPr lang="en-US" altLang="ko-KR" dirty="0" smtClean="0"/>
              <a:t> =&gt; </a:t>
            </a:r>
            <a:r>
              <a:rPr lang="ko-KR" altLang="en-US" dirty="0" smtClean="0"/>
              <a:t>없는 경우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비추천인지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Slide</a:t>
            </a:r>
            <a:r>
              <a:rPr lang="ko-KR" altLang="en-US" dirty="0" smtClean="0"/>
              <a:t>를 실제 복사 </a:t>
            </a: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dirty="0" smtClean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dirty="0" smtClean="0"/>
              <a:t>1) </a:t>
            </a:r>
            <a:r>
              <a:rPr lang="ko-KR" altLang="en-US" dirty="0" smtClean="0"/>
              <a:t>슬라이드만 </a:t>
            </a:r>
            <a:r>
              <a:rPr lang="en-US" altLang="ko-KR" dirty="0" smtClean="0"/>
              <a:t>(WSI </a:t>
            </a:r>
            <a:r>
              <a:rPr lang="ko-KR" altLang="en-US" dirty="0" smtClean="0"/>
              <a:t>분류기 용</a:t>
            </a:r>
            <a:r>
              <a:rPr lang="en-US" altLang="ko-KR" dirty="0" smtClean="0"/>
              <a:t>)</a:t>
            </a:r>
            <a:br>
              <a:rPr lang="en-US" altLang="ko-KR" dirty="0" smtClean="0"/>
            </a:br>
            <a:r>
              <a:rPr lang="en-US" altLang="ko-KR" dirty="0" smtClean="0"/>
              <a:t>=&gt; 2) </a:t>
            </a:r>
            <a:r>
              <a:rPr lang="ko-KR" altLang="en-US" dirty="0" smtClean="0"/>
              <a:t>학습 필요한 패치만 따로 실제로 생성 </a:t>
            </a:r>
            <a:r>
              <a:rPr lang="en-US" altLang="ko-KR" dirty="0" smtClean="0"/>
              <a:t>(</a:t>
            </a:r>
            <a:r>
              <a:rPr lang="ko-KR" altLang="en-US" dirty="0" smtClean="0"/>
              <a:t>패치 분류기 용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0261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74987</TotalTime>
  <Words>2420</Words>
  <Application>Microsoft Office PowerPoint</Application>
  <PresentationFormat>화면 슬라이드 쇼(4:3)</PresentationFormat>
  <Paragraphs>558</Paragraphs>
  <Slides>21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Cordia New</vt:lpstr>
      <vt:lpstr>NotoSansKR</vt:lpstr>
      <vt:lpstr>맑은 고딕</vt:lpstr>
      <vt:lpstr>Arial</vt:lpstr>
      <vt:lpstr>Calibri</vt:lpstr>
      <vt:lpstr>Calibri Light</vt:lpstr>
      <vt:lpstr>Symbol</vt:lpstr>
      <vt:lpstr>Times New Roman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1157</cp:revision>
  <dcterms:created xsi:type="dcterms:W3CDTF">2021-03-24T07:36:17Z</dcterms:created>
  <dcterms:modified xsi:type="dcterms:W3CDTF">2022-11-18T07:32:37Z</dcterms:modified>
</cp:coreProperties>
</file>